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8.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9.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0.xml" ContentType="application/vnd.openxmlformats-officedocument.themeOverrid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1.xml" ContentType="application/vnd.openxmlformats-officedocument.themeOverr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2.xml" ContentType="application/vnd.openxmlformats-officedocument.themeOverride+xml"/>
  <Override PartName="/ppt/notesSlides/notesSlide4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3.xml" ContentType="application/vnd.openxmlformats-officedocument.themeOverride+xml"/>
  <Override PartName="/ppt/notesSlides/notesSlide4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4.xml" ContentType="application/vnd.openxmlformats-officedocument.themeOverride+xml"/>
  <Override PartName="/ppt/notesSlides/notesSlide4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5.xml" ContentType="application/vnd.openxmlformats-officedocument.themeOverride+xml"/>
  <Override PartName="/ppt/notesSlides/notesSlide4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6.xml" ContentType="application/vnd.openxmlformats-officedocument.themeOverride+xml"/>
  <Override PartName="/ppt/notesSlides/notesSlide4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5.xml" ContentType="application/vnd.openxmlformats-officedocument.presentationml.notesSlide+xml"/>
  <Override PartName="/ppt/theme/themeOverride17.xml" ContentType="application/vnd.openxmlformats-officedocument.themeOverride+xml"/>
  <Override PartName="/ppt/notesSlides/notesSlide46.xml" ContentType="application/vnd.openxmlformats-officedocument.presentationml.notesSlide+xml"/>
  <Override PartName="/ppt/theme/themeOverride18.xml" ContentType="application/vnd.openxmlformats-officedocument.themeOverride+xml"/>
  <Override PartName="/ppt/notesSlides/notesSlide47.xml" ContentType="application/vnd.openxmlformats-officedocument.presentationml.notesSlide+xml"/>
  <Override PartName="/ppt/theme/themeOverride1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0.xml" ContentType="application/vnd.openxmlformats-officedocument.themeOverride+xml"/>
  <Override PartName="/ppt/notesSlides/notesSlide55.xml" ContentType="application/vnd.openxmlformats-officedocument.presentationml.notesSlide+xml"/>
  <Override PartName="/ppt/theme/themeOverride21.xml" ContentType="application/vnd.openxmlformats-officedocument.themeOverride+xml"/>
  <Override PartName="/ppt/notesSlides/notesSlide56.xml" ContentType="application/vnd.openxmlformats-officedocument.presentationml.notesSlide+xml"/>
  <Override PartName="/ppt/theme/themeOverride22.xml" ContentType="application/vnd.openxmlformats-officedocument.themeOverride+xml"/>
  <Override PartName="/ppt/notesSlides/notesSlide57.xml" ContentType="application/vnd.openxmlformats-officedocument.presentationml.notesSlide+xml"/>
  <Override PartName="/ppt/theme/themeOverride23.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notesSlides/notesSlide60.xml" ContentType="application/vnd.openxmlformats-officedocument.presentationml.notesSlide+xml"/>
  <Override PartName="/ppt/theme/themeOverride26.xml" ContentType="application/vnd.openxmlformats-officedocument.themeOverride+xml"/>
  <Override PartName="/ppt/notesSlides/notesSlide61.xml" ContentType="application/vnd.openxmlformats-officedocument.presentationml.notesSlide+xml"/>
  <Override PartName="/ppt/theme/themeOverride27.xml" ContentType="application/vnd.openxmlformats-officedocument.themeOverride+xml"/>
  <Override PartName="/ppt/notesSlides/notesSlide62.xml" ContentType="application/vnd.openxmlformats-officedocument.presentationml.notesSlide+xml"/>
  <Override PartName="/ppt/theme/themeOverride28.xml" ContentType="application/vnd.openxmlformats-officedocument.themeOverride+xml"/>
  <Override PartName="/ppt/notesSlides/notesSlide63.xml" ContentType="application/vnd.openxmlformats-officedocument.presentationml.notesSlide+xml"/>
  <Override PartName="/ppt/theme/themeOverride29.xml" ContentType="application/vnd.openxmlformats-officedocument.themeOverride+xml"/>
  <Override PartName="/ppt/notesSlides/notesSlide64.xml" ContentType="application/vnd.openxmlformats-officedocument.presentationml.notesSlide+xml"/>
  <Override PartName="/ppt/theme/themeOverride30.xml" ContentType="application/vnd.openxmlformats-officedocument.themeOverride+xml"/>
  <Override PartName="/ppt/notesSlides/notesSlide65.xml" ContentType="application/vnd.openxmlformats-officedocument.presentationml.notesSlide+xml"/>
  <Override PartName="/ppt/theme/themeOverride31.xml" ContentType="application/vnd.openxmlformats-officedocument.themeOverride+xml"/>
  <Override PartName="/ppt/notesSlides/notesSlide66.xml" ContentType="application/vnd.openxmlformats-officedocument.presentationml.notesSlide+xml"/>
  <Override PartName="/ppt/theme/themeOverride32.xml" ContentType="application/vnd.openxmlformats-officedocument.themeOverride+xml"/>
  <Override PartName="/ppt/notesSlides/notesSlide67.xml" ContentType="application/vnd.openxmlformats-officedocument.presentationml.notesSlide+xml"/>
  <Override PartName="/ppt/theme/themeOverride33.xml" ContentType="application/vnd.openxmlformats-officedocument.themeOverride+xml"/>
  <Override PartName="/ppt/notesSlides/notesSlide68.xml" ContentType="application/vnd.openxmlformats-officedocument.presentationml.notesSlide+xml"/>
  <Override PartName="/ppt/theme/themeOverride34.xml" ContentType="application/vnd.openxmlformats-officedocument.themeOverride+xml"/>
  <Override PartName="/ppt/notesSlides/notesSlide69.xml" ContentType="application/vnd.openxmlformats-officedocument.presentationml.notesSl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notesSlides/notesSlide70.xml" ContentType="application/vnd.openxmlformats-officedocument.presentationml.notesSlide+xml"/>
  <Override PartName="/ppt/theme/themeOverride38.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7" r:id="rId6"/>
  </p:sldMasterIdLst>
  <p:notesMasterIdLst>
    <p:notesMasterId r:id="rId82"/>
  </p:notesMasterIdLst>
  <p:handoutMasterIdLst>
    <p:handoutMasterId r:id="rId83"/>
  </p:handoutMasterIdLst>
  <p:sldIdLst>
    <p:sldId id="1376" r:id="rId7"/>
    <p:sldId id="1524" r:id="rId8"/>
    <p:sldId id="1522" r:id="rId9"/>
    <p:sldId id="1523" r:id="rId10"/>
    <p:sldId id="1505" r:id="rId11"/>
    <p:sldId id="1435" r:id="rId12"/>
    <p:sldId id="1503" r:id="rId13"/>
    <p:sldId id="1437" r:id="rId14"/>
    <p:sldId id="1526" r:id="rId15"/>
    <p:sldId id="1570" r:id="rId16"/>
    <p:sldId id="1504" r:id="rId17"/>
    <p:sldId id="1492" r:id="rId18"/>
    <p:sldId id="1406" r:id="rId19"/>
    <p:sldId id="1528" r:id="rId20"/>
    <p:sldId id="1513" r:id="rId21"/>
    <p:sldId id="1564" r:id="rId22"/>
    <p:sldId id="1429" r:id="rId23"/>
    <p:sldId id="1510" r:id="rId24"/>
    <p:sldId id="1511" r:id="rId25"/>
    <p:sldId id="1436" r:id="rId26"/>
    <p:sldId id="1520" r:id="rId27"/>
    <p:sldId id="1565" r:id="rId28"/>
    <p:sldId id="1566" r:id="rId29"/>
    <p:sldId id="1576" r:id="rId30"/>
    <p:sldId id="1578" r:id="rId31"/>
    <p:sldId id="1577" r:id="rId32"/>
    <p:sldId id="1579" r:id="rId33"/>
    <p:sldId id="1580" r:id="rId34"/>
    <p:sldId id="1569" r:id="rId35"/>
    <p:sldId id="1521" r:id="rId36"/>
    <p:sldId id="1518" r:id="rId37"/>
    <p:sldId id="1568" r:id="rId38"/>
    <p:sldId id="1497" r:id="rId39"/>
    <p:sldId id="1535" r:id="rId40"/>
    <p:sldId id="1536" r:id="rId41"/>
    <p:sldId id="1556" r:id="rId42"/>
    <p:sldId id="1557" r:id="rId43"/>
    <p:sldId id="1530" r:id="rId44"/>
    <p:sldId id="1531" r:id="rId45"/>
    <p:sldId id="1532" r:id="rId46"/>
    <p:sldId id="1533" r:id="rId47"/>
    <p:sldId id="1534" r:id="rId48"/>
    <p:sldId id="1542" r:id="rId49"/>
    <p:sldId id="1543" r:id="rId50"/>
    <p:sldId id="1563" r:id="rId51"/>
    <p:sldId id="1507" r:id="rId52"/>
    <p:sldId id="1508" r:id="rId53"/>
    <p:sldId id="1494" r:id="rId54"/>
    <p:sldId id="1583" r:id="rId55"/>
    <p:sldId id="1552" r:id="rId56"/>
    <p:sldId id="1538" r:id="rId57"/>
    <p:sldId id="1540" r:id="rId58"/>
    <p:sldId id="1539" r:id="rId59"/>
    <p:sldId id="1554" r:id="rId60"/>
    <p:sldId id="1572" r:id="rId61"/>
    <p:sldId id="1573" r:id="rId62"/>
    <p:sldId id="1575" r:id="rId63"/>
    <p:sldId id="1574" r:id="rId64"/>
    <p:sldId id="1553" r:id="rId65"/>
    <p:sldId id="1545" r:id="rId66"/>
    <p:sldId id="1555" r:id="rId67"/>
    <p:sldId id="1546" r:id="rId68"/>
    <p:sldId id="1547" r:id="rId69"/>
    <p:sldId id="1558" r:id="rId70"/>
    <p:sldId id="1550" r:id="rId71"/>
    <p:sldId id="1551" r:id="rId72"/>
    <p:sldId id="1500" r:id="rId73"/>
    <p:sldId id="1499" r:id="rId74"/>
    <p:sldId id="1488" r:id="rId75"/>
    <p:sldId id="1490" r:id="rId76"/>
    <p:sldId id="1516" r:id="rId77"/>
    <p:sldId id="1514" r:id="rId78"/>
    <p:sldId id="1517" r:id="rId79"/>
    <p:sldId id="1515" r:id="rId80"/>
    <p:sldId id="1340" r:id="rId8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76"/>
            <p14:sldId id="1524"/>
            <p14:sldId id="1522"/>
            <p14:sldId id="1523"/>
            <p14:sldId id="1505"/>
            <p14:sldId id="1435"/>
            <p14:sldId id="1503"/>
            <p14:sldId id="1437"/>
            <p14:sldId id="1526"/>
            <p14:sldId id="1570"/>
            <p14:sldId id="1504"/>
            <p14:sldId id="1492"/>
            <p14:sldId id="1406"/>
            <p14:sldId id="1528"/>
            <p14:sldId id="1513"/>
            <p14:sldId id="1564"/>
            <p14:sldId id="1429"/>
            <p14:sldId id="1510"/>
            <p14:sldId id="1511"/>
            <p14:sldId id="1436"/>
            <p14:sldId id="1520"/>
            <p14:sldId id="1565"/>
            <p14:sldId id="1566"/>
            <p14:sldId id="1576"/>
            <p14:sldId id="1578"/>
            <p14:sldId id="1577"/>
            <p14:sldId id="1579"/>
            <p14:sldId id="1580"/>
            <p14:sldId id="1569"/>
            <p14:sldId id="1521"/>
            <p14:sldId id="1518"/>
            <p14:sldId id="1568"/>
            <p14:sldId id="1497"/>
            <p14:sldId id="1535"/>
            <p14:sldId id="1536"/>
            <p14:sldId id="1556"/>
            <p14:sldId id="1557"/>
            <p14:sldId id="1530"/>
            <p14:sldId id="1531"/>
            <p14:sldId id="1532"/>
            <p14:sldId id="1533"/>
            <p14:sldId id="1534"/>
            <p14:sldId id="1542"/>
            <p14:sldId id="1543"/>
            <p14:sldId id="1563"/>
            <p14:sldId id="1507"/>
            <p14:sldId id="1508"/>
            <p14:sldId id="1494"/>
            <p14:sldId id="1583"/>
            <p14:sldId id="1552"/>
            <p14:sldId id="1538"/>
            <p14:sldId id="1540"/>
            <p14:sldId id="1539"/>
            <p14:sldId id="1554"/>
            <p14:sldId id="1572"/>
            <p14:sldId id="1573"/>
            <p14:sldId id="1575"/>
            <p14:sldId id="1574"/>
            <p14:sldId id="1553"/>
            <p14:sldId id="1545"/>
            <p14:sldId id="1555"/>
            <p14:sldId id="1546"/>
            <p14:sldId id="1547"/>
            <p14:sldId id="1558"/>
            <p14:sldId id="1550"/>
            <p14:sldId id="1551"/>
            <p14:sldId id="1500"/>
            <p14:sldId id="1499"/>
            <p14:sldId id="1488"/>
            <p14:sldId id="1490"/>
            <p14:sldId id="1516"/>
            <p14:sldId id="1514"/>
            <p14:sldId id="1517"/>
            <p14:sldId id="1515"/>
            <p14:sldId id="1340"/>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A12"/>
    <a:srgbClr val="BA0E1C"/>
    <a:srgbClr val="FFCB40"/>
    <a:srgbClr val="002050"/>
    <a:srgbClr val="003399"/>
    <a:srgbClr val="409AE1"/>
    <a:srgbClr val="1B348E"/>
    <a:srgbClr val="0078D7"/>
    <a:srgbClr val="871A1A"/>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49" autoAdjust="0"/>
    <p:restoredTop sz="78759" autoAdjust="0"/>
  </p:normalViewPr>
  <p:slideViewPr>
    <p:cSldViewPr>
      <p:cViewPr varScale="1">
        <p:scale>
          <a:sx n="84" d="100"/>
          <a:sy n="84" d="100"/>
        </p:scale>
        <p:origin x="1254" y="90"/>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ieastbu\Desktop\Cost%20Design%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wieastbu\Desktop\Cost%20Design%20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wieastbu\Desktop\Cost%20Design%20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wieastbu\Desktop\Cost%20Design%20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wieastbu\Desktop\Cost%20Design%20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Cost</c:v>
                </c:pt>
              </c:strCache>
            </c:strRef>
          </c:tx>
          <c:spPr>
            <a:solidFill>
              <a:schemeClr val="accent1"/>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Sheet1!$B$2:$B$101</c:f>
              <c:numCache>
                <c:formatCode>General</c:formatCode>
                <c:ptCount val="100"/>
                <c:pt idx="0">
                  <c:v>90</c:v>
                </c:pt>
                <c:pt idx="1">
                  <c:v>180</c:v>
                </c:pt>
                <c:pt idx="2">
                  <c:v>270</c:v>
                </c:pt>
                <c:pt idx="3">
                  <c:v>360</c:v>
                </c:pt>
                <c:pt idx="4">
                  <c:v>450</c:v>
                </c:pt>
                <c:pt idx="5">
                  <c:v>540</c:v>
                </c:pt>
                <c:pt idx="6">
                  <c:v>630</c:v>
                </c:pt>
                <c:pt idx="7">
                  <c:v>720</c:v>
                </c:pt>
                <c:pt idx="8">
                  <c:v>810</c:v>
                </c:pt>
                <c:pt idx="9">
                  <c:v>900</c:v>
                </c:pt>
                <c:pt idx="10">
                  <c:v>990</c:v>
                </c:pt>
                <c:pt idx="11">
                  <c:v>1080</c:v>
                </c:pt>
                <c:pt idx="12">
                  <c:v>1170</c:v>
                </c:pt>
                <c:pt idx="13">
                  <c:v>1260</c:v>
                </c:pt>
                <c:pt idx="14">
                  <c:v>1350</c:v>
                </c:pt>
                <c:pt idx="15">
                  <c:v>1440</c:v>
                </c:pt>
                <c:pt idx="16">
                  <c:v>1530</c:v>
                </c:pt>
                <c:pt idx="17">
                  <c:v>1620</c:v>
                </c:pt>
                <c:pt idx="18">
                  <c:v>1710</c:v>
                </c:pt>
                <c:pt idx="19">
                  <c:v>1800</c:v>
                </c:pt>
                <c:pt idx="20">
                  <c:v>1890</c:v>
                </c:pt>
                <c:pt idx="21">
                  <c:v>1980</c:v>
                </c:pt>
                <c:pt idx="22">
                  <c:v>2070</c:v>
                </c:pt>
                <c:pt idx="23">
                  <c:v>2160</c:v>
                </c:pt>
                <c:pt idx="24">
                  <c:v>2250</c:v>
                </c:pt>
                <c:pt idx="25">
                  <c:v>2340</c:v>
                </c:pt>
                <c:pt idx="26">
                  <c:v>2430</c:v>
                </c:pt>
                <c:pt idx="27">
                  <c:v>2520</c:v>
                </c:pt>
                <c:pt idx="28">
                  <c:v>2610</c:v>
                </c:pt>
                <c:pt idx="29">
                  <c:v>2700</c:v>
                </c:pt>
                <c:pt idx="30">
                  <c:v>2790</c:v>
                </c:pt>
                <c:pt idx="31">
                  <c:v>2880</c:v>
                </c:pt>
                <c:pt idx="32">
                  <c:v>2970</c:v>
                </c:pt>
                <c:pt idx="33">
                  <c:v>3060</c:v>
                </c:pt>
                <c:pt idx="34">
                  <c:v>3150</c:v>
                </c:pt>
                <c:pt idx="35">
                  <c:v>3240</c:v>
                </c:pt>
                <c:pt idx="36">
                  <c:v>3330</c:v>
                </c:pt>
                <c:pt idx="37">
                  <c:v>3420</c:v>
                </c:pt>
                <c:pt idx="38">
                  <c:v>3510</c:v>
                </c:pt>
                <c:pt idx="39">
                  <c:v>3600</c:v>
                </c:pt>
                <c:pt idx="40">
                  <c:v>3690</c:v>
                </c:pt>
                <c:pt idx="41">
                  <c:v>3780</c:v>
                </c:pt>
                <c:pt idx="42">
                  <c:v>3870</c:v>
                </c:pt>
                <c:pt idx="43">
                  <c:v>3960</c:v>
                </c:pt>
                <c:pt idx="44">
                  <c:v>4050</c:v>
                </c:pt>
                <c:pt idx="45">
                  <c:v>4140</c:v>
                </c:pt>
                <c:pt idx="46">
                  <c:v>4230</c:v>
                </c:pt>
                <c:pt idx="47">
                  <c:v>4320</c:v>
                </c:pt>
                <c:pt idx="48">
                  <c:v>4410</c:v>
                </c:pt>
                <c:pt idx="49">
                  <c:v>4500</c:v>
                </c:pt>
                <c:pt idx="50">
                  <c:v>4590</c:v>
                </c:pt>
                <c:pt idx="51">
                  <c:v>4680</c:v>
                </c:pt>
                <c:pt idx="52">
                  <c:v>4770</c:v>
                </c:pt>
                <c:pt idx="53">
                  <c:v>4860</c:v>
                </c:pt>
                <c:pt idx="54">
                  <c:v>4950</c:v>
                </c:pt>
                <c:pt idx="55">
                  <c:v>5040</c:v>
                </c:pt>
                <c:pt idx="56">
                  <c:v>5130</c:v>
                </c:pt>
                <c:pt idx="57">
                  <c:v>5220</c:v>
                </c:pt>
                <c:pt idx="58">
                  <c:v>5310</c:v>
                </c:pt>
                <c:pt idx="59">
                  <c:v>5400</c:v>
                </c:pt>
                <c:pt idx="60">
                  <c:v>5490</c:v>
                </c:pt>
                <c:pt idx="61">
                  <c:v>5580</c:v>
                </c:pt>
                <c:pt idx="62">
                  <c:v>5670</c:v>
                </c:pt>
                <c:pt idx="63">
                  <c:v>5760</c:v>
                </c:pt>
                <c:pt idx="64">
                  <c:v>5850</c:v>
                </c:pt>
                <c:pt idx="65">
                  <c:v>5940</c:v>
                </c:pt>
                <c:pt idx="66">
                  <c:v>6030</c:v>
                </c:pt>
                <c:pt idx="67">
                  <c:v>6120</c:v>
                </c:pt>
                <c:pt idx="68">
                  <c:v>6210</c:v>
                </c:pt>
                <c:pt idx="69">
                  <c:v>6300</c:v>
                </c:pt>
                <c:pt idx="70">
                  <c:v>6390</c:v>
                </c:pt>
                <c:pt idx="71">
                  <c:v>6480</c:v>
                </c:pt>
                <c:pt idx="72">
                  <c:v>6570</c:v>
                </c:pt>
                <c:pt idx="73">
                  <c:v>6660</c:v>
                </c:pt>
                <c:pt idx="74">
                  <c:v>6750</c:v>
                </c:pt>
                <c:pt idx="75">
                  <c:v>6840</c:v>
                </c:pt>
                <c:pt idx="76">
                  <c:v>6930</c:v>
                </c:pt>
                <c:pt idx="77">
                  <c:v>7020</c:v>
                </c:pt>
                <c:pt idx="78">
                  <c:v>7110</c:v>
                </c:pt>
                <c:pt idx="79">
                  <c:v>7200</c:v>
                </c:pt>
                <c:pt idx="80">
                  <c:v>7290</c:v>
                </c:pt>
                <c:pt idx="81">
                  <c:v>7380</c:v>
                </c:pt>
                <c:pt idx="82">
                  <c:v>7470</c:v>
                </c:pt>
                <c:pt idx="83">
                  <c:v>7560</c:v>
                </c:pt>
                <c:pt idx="84">
                  <c:v>7650</c:v>
                </c:pt>
                <c:pt idx="85">
                  <c:v>7740</c:v>
                </c:pt>
                <c:pt idx="86">
                  <c:v>7830</c:v>
                </c:pt>
                <c:pt idx="87">
                  <c:v>7920</c:v>
                </c:pt>
                <c:pt idx="88">
                  <c:v>8010</c:v>
                </c:pt>
                <c:pt idx="89">
                  <c:v>8100</c:v>
                </c:pt>
                <c:pt idx="90">
                  <c:v>8190</c:v>
                </c:pt>
                <c:pt idx="91">
                  <c:v>8280</c:v>
                </c:pt>
                <c:pt idx="92">
                  <c:v>8370</c:v>
                </c:pt>
                <c:pt idx="93">
                  <c:v>8460</c:v>
                </c:pt>
                <c:pt idx="94">
                  <c:v>8550</c:v>
                </c:pt>
                <c:pt idx="95">
                  <c:v>8640</c:v>
                </c:pt>
                <c:pt idx="96">
                  <c:v>8730</c:v>
                </c:pt>
                <c:pt idx="97">
                  <c:v>8820</c:v>
                </c:pt>
                <c:pt idx="98">
                  <c:v>8910</c:v>
                </c:pt>
                <c:pt idx="99">
                  <c:v>9000</c:v>
                </c:pt>
              </c:numCache>
            </c:numRef>
          </c:val>
          <c:extLst>
            <c:ext xmlns:c16="http://schemas.microsoft.com/office/drawing/2014/chart" uri="{C3380CC4-5D6E-409C-BE32-E72D297353CC}">
              <c16:uniqueId val="{00000000-F925-4FCA-B122-030A2EB43B51}"/>
            </c:ext>
          </c:extLst>
        </c:ser>
        <c:ser>
          <c:idx val="1"/>
          <c:order val="1"/>
          <c:tx>
            <c:strRef>
              <c:f>Sheet1!$C$1</c:f>
              <c:strCache>
                <c:ptCount val="1"/>
                <c:pt idx="0">
                  <c:v>Users</c:v>
                </c:pt>
              </c:strCache>
            </c:strRef>
          </c:tx>
          <c:spPr>
            <a:solidFill>
              <a:schemeClr val="accent2"/>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Sheet1!$C$2:$C$101</c:f>
              <c:numCache>
                <c:formatCode>General</c:formatCode>
                <c:ptCount val="10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pt idx="30">
                  <c:v>15500</c:v>
                </c:pt>
                <c:pt idx="31">
                  <c:v>16000</c:v>
                </c:pt>
                <c:pt idx="32">
                  <c:v>16500</c:v>
                </c:pt>
                <c:pt idx="33">
                  <c:v>17000</c:v>
                </c:pt>
                <c:pt idx="34">
                  <c:v>17500</c:v>
                </c:pt>
                <c:pt idx="35">
                  <c:v>18000</c:v>
                </c:pt>
                <c:pt idx="36">
                  <c:v>18500</c:v>
                </c:pt>
                <c:pt idx="37">
                  <c:v>19000</c:v>
                </c:pt>
                <c:pt idx="38">
                  <c:v>19500</c:v>
                </c:pt>
                <c:pt idx="39">
                  <c:v>20000</c:v>
                </c:pt>
                <c:pt idx="40">
                  <c:v>20500</c:v>
                </c:pt>
                <c:pt idx="41">
                  <c:v>21000</c:v>
                </c:pt>
                <c:pt idx="42">
                  <c:v>21500</c:v>
                </c:pt>
                <c:pt idx="43">
                  <c:v>22000</c:v>
                </c:pt>
                <c:pt idx="44">
                  <c:v>22500</c:v>
                </c:pt>
                <c:pt idx="45">
                  <c:v>23000</c:v>
                </c:pt>
                <c:pt idx="46">
                  <c:v>23500</c:v>
                </c:pt>
                <c:pt idx="47">
                  <c:v>24000</c:v>
                </c:pt>
                <c:pt idx="48">
                  <c:v>24500</c:v>
                </c:pt>
                <c:pt idx="49">
                  <c:v>25000</c:v>
                </c:pt>
                <c:pt idx="50">
                  <c:v>25500</c:v>
                </c:pt>
                <c:pt idx="51">
                  <c:v>26000</c:v>
                </c:pt>
                <c:pt idx="52">
                  <c:v>26500</c:v>
                </c:pt>
                <c:pt idx="53">
                  <c:v>27000</c:v>
                </c:pt>
                <c:pt idx="54">
                  <c:v>27500</c:v>
                </c:pt>
                <c:pt idx="55">
                  <c:v>28000</c:v>
                </c:pt>
                <c:pt idx="56">
                  <c:v>28500</c:v>
                </c:pt>
                <c:pt idx="57">
                  <c:v>29000</c:v>
                </c:pt>
                <c:pt idx="58">
                  <c:v>29500</c:v>
                </c:pt>
                <c:pt idx="59">
                  <c:v>30000</c:v>
                </c:pt>
                <c:pt idx="60">
                  <c:v>30500</c:v>
                </c:pt>
                <c:pt idx="61">
                  <c:v>31000</c:v>
                </c:pt>
                <c:pt idx="62">
                  <c:v>31500</c:v>
                </c:pt>
                <c:pt idx="63">
                  <c:v>32000</c:v>
                </c:pt>
                <c:pt idx="64">
                  <c:v>32500</c:v>
                </c:pt>
                <c:pt idx="65">
                  <c:v>33000</c:v>
                </c:pt>
                <c:pt idx="66">
                  <c:v>33500</c:v>
                </c:pt>
                <c:pt idx="67">
                  <c:v>34000</c:v>
                </c:pt>
                <c:pt idx="68">
                  <c:v>34500</c:v>
                </c:pt>
                <c:pt idx="69">
                  <c:v>35000</c:v>
                </c:pt>
                <c:pt idx="70">
                  <c:v>35500</c:v>
                </c:pt>
                <c:pt idx="71">
                  <c:v>36000</c:v>
                </c:pt>
                <c:pt idx="72">
                  <c:v>36500</c:v>
                </c:pt>
                <c:pt idx="73">
                  <c:v>37000</c:v>
                </c:pt>
                <c:pt idx="74">
                  <c:v>37500</c:v>
                </c:pt>
                <c:pt idx="75">
                  <c:v>38000</c:v>
                </c:pt>
                <c:pt idx="76">
                  <c:v>38500</c:v>
                </c:pt>
                <c:pt idx="77">
                  <c:v>39000</c:v>
                </c:pt>
                <c:pt idx="78">
                  <c:v>39500</c:v>
                </c:pt>
                <c:pt idx="79">
                  <c:v>40000</c:v>
                </c:pt>
                <c:pt idx="80">
                  <c:v>40500</c:v>
                </c:pt>
                <c:pt idx="81">
                  <c:v>41000</c:v>
                </c:pt>
                <c:pt idx="82">
                  <c:v>41500</c:v>
                </c:pt>
                <c:pt idx="83">
                  <c:v>42000</c:v>
                </c:pt>
                <c:pt idx="84">
                  <c:v>42500</c:v>
                </c:pt>
                <c:pt idx="85">
                  <c:v>43000</c:v>
                </c:pt>
                <c:pt idx="86">
                  <c:v>43500</c:v>
                </c:pt>
                <c:pt idx="87">
                  <c:v>44000</c:v>
                </c:pt>
                <c:pt idx="88">
                  <c:v>44500</c:v>
                </c:pt>
                <c:pt idx="89">
                  <c:v>45000</c:v>
                </c:pt>
                <c:pt idx="90">
                  <c:v>45500</c:v>
                </c:pt>
                <c:pt idx="91">
                  <c:v>46000</c:v>
                </c:pt>
                <c:pt idx="92">
                  <c:v>46500</c:v>
                </c:pt>
                <c:pt idx="93">
                  <c:v>47000</c:v>
                </c:pt>
                <c:pt idx="94">
                  <c:v>47500</c:v>
                </c:pt>
                <c:pt idx="95">
                  <c:v>48000</c:v>
                </c:pt>
                <c:pt idx="96">
                  <c:v>48500</c:v>
                </c:pt>
                <c:pt idx="97">
                  <c:v>49000</c:v>
                </c:pt>
                <c:pt idx="98">
                  <c:v>49500</c:v>
                </c:pt>
                <c:pt idx="99">
                  <c:v>50000</c:v>
                </c:pt>
              </c:numCache>
            </c:numRef>
          </c:val>
          <c:extLst>
            <c:ext xmlns:c16="http://schemas.microsoft.com/office/drawing/2014/chart" uri="{C3380CC4-5D6E-409C-BE32-E72D297353CC}">
              <c16:uniqueId val="{00000003-F925-4FCA-B122-030A2EB43B51}"/>
            </c:ext>
          </c:extLst>
        </c:ser>
        <c:dLbls>
          <c:showLegendKey val="0"/>
          <c:showVal val="0"/>
          <c:showCatName val="0"/>
          <c:showSerName val="0"/>
          <c:showPercent val="0"/>
          <c:showBubbleSize val="0"/>
        </c:dLbls>
        <c:gapWidth val="150"/>
        <c:shape val="box"/>
        <c:axId val="789743096"/>
        <c:axId val="789738176"/>
        <c:axId val="0"/>
      </c:bar3DChart>
      <c:catAx>
        <c:axId val="789743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38176"/>
        <c:crosses val="autoZero"/>
        <c:auto val="1"/>
        <c:lblAlgn val="ctr"/>
        <c:lblOffset val="100"/>
        <c:noMultiLvlLbl val="0"/>
      </c:catAx>
      <c:valAx>
        <c:axId val="7897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4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By Fixed Price Contract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Cloud Provider</c:v>
                </c:pt>
              </c:strCache>
            </c:strRef>
          </c:tx>
          <c:spPr>
            <a:ln w="2857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General</c:formatCode>
                <c:ptCount val="4"/>
                <c:pt idx="0">
                  <c:v>200</c:v>
                </c:pt>
                <c:pt idx="1">
                  <c:v>250</c:v>
                </c:pt>
                <c:pt idx="2">
                  <c:v>300</c:v>
                </c:pt>
                <c:pt idx="3">
                  <c:v>350</c:v>
                </c:pt>
              </c:numCache>
            </c:numRef>
          </c:val>
          <c:smooth val="0"/>
          <c:extLst>
            <c:ext xmlns:c16="http://schemas.microsoft.com/office/drawing/2014/chart" uri="{C3380CC4-5D6E-409C-BE32-E72D297353CC}">
              <c16:uniqueId val="{00000000-DF2E-4C6E-AD34-634F74CBA3AB}"/>
            </c:ext>
          </c:extLst>
        </c:ser>
        <c:ser>
          <c:idx val="1"/>
          <c:order val="1"/>
          <c:tx>
            <c:strRef>
              <c:f>Sheet1!$C$1</c:f>
              <c:strCache>
                <c:ptCount val="1"/>
                <c:pt idx="0">
                  <c:v>DevOps</c:v>
                </c:pt>
              </c:strCache>
            </c:strRef>
          </c:tx>
          <c:spPr>
            <a:ln w="28575"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General</c:formatCode>
                <c:ptCount val="4"/>
                <c:pt idx="0">
                  <c:v>200</c:v>
                </c:pt>
                <c:pt idx="1">
                  <c:v>200</c:v>
                </c:pt>
                <c:pt idx="2">
                  <c:v>200</c:v>
                </c:pt>
                <c:pt idx="3">
                  <c:v>200</c:v>
                </c:pt>
              </c:numCache>
            </c:numRef>
          </c:val>
          <c:smooth val="0"/>
          <c:extLst>
            <c:ext xmlns:c16="http://schemas.microsoft.com/office/drawing/2014/chart" uri="{C3380CC4-5D6E-409C-BE32-E72D297353CC}">
              <c16:uniqueId val="{00000001-DF2E-4C6E-AD34-634F74CBA3AB}"/>
            </c:ext>
          </c:extLst>
        </c:ser>
        <c:ser>
          <c:idx val="2"/>
          <c:order val="2"/>
          <c:tx>
            <c:strRef>
              <c:f>Sheet1!#REF!</c:f>
              <c:strCache>
                <c:ptCount val="1"/>
                <c:pt idx="0">
                  <c:v>#REF!</c:v>
                </c:pt>
              </c:strCache>
            </c:strRef>
          </c:tx>
          <c:spPr>
            <a:ln w="28575" cap="rnd">
              <a:solidFill>
                <a:schemeClr val="accent3"/>
              </a:solidFill>
              <a:round/>
            </a:ln>
            <a:effectLst/>
          </c:spPr>
          <c:marker>
            <c:symbol val="none"/>
          </c:marker>
          <c:cat>
            <c:strRef>
              <c:f>Sheet1!$A$2:$A$5</c:f>
              <c:strCache>
                <c:ptCount val="4"/>
                <c:pt idx="0">
                  <c:v>Jan</c:v>
                </c:pt>
                <c:pt idx="1">
                  <c:v>Feb</c:v>
                </c:pt>
                <c:pt idx="2">
                  <c:v>Mar</c:v>
                </c:pt>
                <c:pt idx="3">
                  <c:v>Apr</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2-DF2E-4C6E-AD34-634F74CBA3AB}"/>
            </c:ext>
          </c:extLst>
        </c:ser>
        <c:ser>
          <c:idx val="3"/>
          <c:order val="3"/>
          <c:tx>
            <c:strRef>
              <c:f>Sheet1!$B$1</c:f>
              <c:strCache>
                <c:ptCount val="1"/>
                <c:pt idx="0">
                  <c:v>Margin</c:v>
                </c:pt>
              </c:strCache>
            </c:strRef>
          </c:tx>
          <c:spPr>
            <a:ln w="28575" cap="rnd">
              <a:solidFill>
                <a:schemeClr val="accent6"/>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500</c:v>
                </c:pt>
                <c:pt idx="1">
                  <c:v>450</c:v>
                </c:pt>
                <c:pt idx="2">
                  <c:v>400</c:v>
                </c:pt>
                <c:pt idx="3">
                  <c:v>350</c:v>
                </c:pt>
              </c:numCache>
            </c:numRef>
          </c:val>
          <c:smooth val="0"/>
          <c:extLst>
            <c:ext xmlns:c16="http://schemas.microsoft.com/office/drawing/2014/chart" uri="{C3380CC4-5D6E-409C-BE32-E72D297353CC}">
              <c16:uniqueId val="{00000003-DF2E-4C6E-AD34-634F74CBA3AB}"/>
            </c:ext>
          </c:extLst>
        </c:ser>
        <c:dLbls>
          <c:showLegendKey val="0"/>
          <c:showVal val="0"/>
          <c:showCatName val="0"/>
          <c:showSerName val="0"/>
          <c:showPercent val="0"/>
          <c:showBubbleSize val="0"/>
        </c:dLbls>
        <c:smooth val="0"/>
        <c:axId val="628709176"/>
        <c:axId val="628710160"/>
      </c:lineChart>
      <c:catAx>
        <c:axId val="62870917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Users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10160"/>
        <c:crosses val="autoZero"/>
        <c:auto val="1"/>
        <c:lblAlgn val="ctr"/>
        <c:lblOffset val="100"/>
        <c:noMultiLvlLbl val="0"/>
      </c:catAx>
      <c:valAx>
        <c:axId val="62871016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0917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Hourly View</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Users Online</c:v>
                </c:pt>
              </c:strCache>
            </c:strRef>
          </c:tx>
          <c:spPr>
            <a:ln w="28575" cap="rnd">
              <a:solidFill>
                <a:schemeClr val="accent1"/>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Sheet1!$B$2:$B$25</c:f>
              <c:numCache>
                <c:formatCode>General</c:formatCode>
                <c:ptCount val="24"/>
                <c:pt idx="0">
                  <c:v>0</c:v>
                </c:pt>
                <c:pt idx="1">
                  <c:v>0</c:v>
                </c:pt>
                <c:pt idx="2">
                  <c:v>0</c:v>
                </c:pt>
                <c:pt idx="3">
                  <c:v>0</c:v>
                </c:pt>
                <c:pt idx="4">
                  <c:v>0</c:v>
                </c:pt>
                <c:pt idx="5">
                  <c:v>0</c:v>
                </c:pt>
                <c:pt idx="6">
                  <c:v>5</c:v>
                </c:pt>
                <c:pt idx="7">
                  <c:v>5</c:v>
                </c:pt>
                <c:pt idx="8">
                  <c:v>10</c:v>
                </c:pt>
                <c:pt idx="9">
                  <c:v>100</c:v>
                </c:pt>
                <c:pt idx="10">
                  <c:v>220</c:v>
                </c:pt>
                <c:pt idx="11">
                  <c:v>200</c:v>
                </c:pt>
                <c:pt idx="12">
                  <c:v>100</c:v>
                </c:pt>
                <c:pt idx="13">
                  <c:v>100</c:v>
                </c:pt>
                <c:pt idx="14">
                  <c:v>200</c:v>
                </c:pt>
                <c:pt idx="15">
                  <c:v>220</c:v>
                </c:pt>
                <c:pt idx="16">
                  <c:v>200</c:v>
                </c:pt>
                <c:pt idx="17">
                  <c:v>100</c:v>
                </c:pt>
                <c:pt idx="18">
                  <c:v>5</c:v>
                </c:pt>
                <c:pt idx="19">
                  <c:v>5</c:v>
                </c:pt>
                <c:pt idx="20">
                  <c:v>1</c:v>
                </c:pt>
                <c:pt idx="21">
                  <c:v>1</c:v>
                </c:pt>
                <c:pt idx="22">
                  <c:v>0</c:v>
                </c:pt>
                <c:pt idx="23">
                  <c:v>0</c:v>
                </c:pt>
              </c:numCache>
            </c:numRef>
          </c:val>
          <c:smooth val="0"/>
          <c:extLst>
            <c:ext xmlns:c16="http://schemas.microsoft.com/office/drawing/2014/chart" uri="{C3380CC4-5D6E-409C-BE32-E72D297353CC}">
              <c16:uniqueId val="{00000000-2FBA-419C-9E42-EE77B1CF25A8}"/>
            </c:ext>
          </c:extLst>
        </c:ser>
        <c:ser>
          <c:idx val="1"/>
          <c:order val="1"/>
          <c:tx>
            <c:strRef>
              <c:f>Sheet1!$C$1</c:f>
              <c:strCache>
                <c:ptCount val="1"/>
                <c:pt idx="0">
                  <c:v>Microsoft (Serverless)</c:v>
                </c:pt>
              </c:strCache>
            </c:strRef>
          </c:tx>
          <c:spPr>
            <a:ln w="28575" cap="rnd">
              <a:solidFill>
                <a:schemeClr val="accent2"/>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Sheet1!$C$2:$C$25</c:f>
              <c:numCache>
                <c:formatCode>General</c:formatCode>
                <c:ptCount val="24"/>
                <c:pt idx="0">
                  <c:v>0</c:v>
                </c:pt>
                <c:pt idx="1">
                  <c:v>0</c:v>
                </c:pt>
                <c:pt idx="2">
                  <c:v>0</c:v>
                </c:pt>
                <c:pt idx="3">
                  <c:v>0</c:v>
                </c:pt>
                <c:pt idx="4">
                  <c:v>0</c:v>
                </c:pt>
                <c:pt idx="5">
                  <c:v>0</c:v>
                </c:pt>
                <c:pt idx="6">
                  <c:v>1.25</c:v>
                </c:pt>
                <c:pt idx="7">
                  <c:v>1.25</c:v>
                </c:pt>
                <c:pt idx="8">
                  <c:v>2.5</c:v>
                </c:pt>
                <c:pt idx="9">
                  <c:v>25</c:v>
                </c:pt>
                <c:pt idx="10">
                  <c:v>55</c:v>
                </c:pt>
                <c:pt idx="11">
                  <c:v>50</c:v>
                </c:pt>
                <c:pt idx="12">
                  <c:v>25</c:v>
                </c:pt>
                <c:pt idx="13">
                  <c:v>25</c:v>
                </c:pt>
                <c:pt idx="14">
                  <c:v>50</c:v>
                </c:pt>
                <c:pt idx="15">
                  <c:v>55</c:v>
                </c:pt>
                <c:pt idx="16">
                  <c:v>50</c:v>
                </c:pt>
                <c:pt idx="17">
                  <c:v>25</c:v>
                </c:pt>
                <c:pt idx="18">
                  <c:v>1.25</c:v>
                </c:pt>
                <c:pt idx="19">
                  <c:v>1.25</c:v>
                </c:pt>
                <c:pt idx="20">
                  <c:v>0.25</c:v>
                </c:pt>
                <c:pt idx="21">
                  <c:v>0.25</c:v>
                </c:pt>
                <c:pt idx="22">
                  <c:v>0</c:v>
                </c:pt>
                <c:pt idx="23">
                  <c:v>0</c:v>
                </c:pt>
              </c:numCache>
            </c:numRef>
          </c:val>
          <c:smooth val="0"/>
          <c:extLst>
            <c:ext xmlns:c16="http://schemas.microsoft.com/office/drawing/2014/chart" uri="{C3380CC4-5D6E-409C-BE32-E72D297353CC}">
              <c16:uniqueId val="{00000001-2FBA-419C-9E42-EE77B1CF25A8}"/>
            </c:ext>
          </c:extLst>
        </c:ser>
        <c:ser>
          <c:idx val="2"/>
          <c:order val="2"/>
          <c:tx>
            <c:strRef>
              <c:f>Sheet1!$D$1</c:f>
              <c:strCache>
                <c:ptCount val="1"/>
                <c:pt idx="0">
                  <c:v>DevOps</c:v>
                </c:pt>
              </c:strCache>
            </c:strRef>
          </c:tx>
          <c:spPr>
            <a:ln w="28575" cap="rnd">
              <a:solidFill>
                <a:schemeClr val="accent3"/>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Sheet1!$D$2:$D$25</c:f>
              <c:numCache>
                <c:formatCode>General</c:formatCode>
                <c:ptCount val="24"/>
                <c:pt idx="0">
                  <c:v>1</c:v>
                </c:pt>
                <c:pt idx="1">
                  <c:v>1</c:v>
                </c:pt>
                <c:pt idx="2">
                  <c:v>1</c:v>
                </c:pt>
                <c:pt idx="3">
                  <c:v>1</c:v>
                </c:pt>
                <c:pt idx="4">
                  <c:v>1</c:v>
                </c:pt>
                <c:pt idx="5">
                  <c:v>1</c:v>
                </c:pt>
                <c:pt idx="6">
                  <c:v>1</c:v>
                </c:pt>
                <c:pt idx="7">
                  <c:v>1</c:v>
                </c:pt>
                <c:pt idx="8">
                  <c:v>1</c:v>
                </c:pt>
                <c:pt idx="9">
                  <c:v>15</c:v>
                </c:pt>
                <c:pt idx="10">
                  <c:v>15</c:v>
                </c:pt>
                <c:pt idx="11">
                  <c:v>15</c:v>
                </c:pt>
                <c:pt idx="12">
                  <c:v>15</c:v>
                </c:pt>
                <c:pt idx="13">
                  <c:v>15</c:v>
                </c:pt>
                <c:pt idx="14">
                  <c:v>15</c:v>
                </c:pt>
                <c:pt idx="15">
                  <c:v>15</c:v>
                </c:pt>
                <c:pt idx="16">
                  <c:v>15</c:v>
                </c:pt>
                <c:pt idx="17">
                  <c:v>1</c:v>
                </c:pt>
                <c:pt idx="18">
                  <c:v>1</c:v>
                </c:pt>
                <c:pt idx="19">
                  <c:v>1</c:v>
                </c:pt>
                <c:pt idx="20">
                  <c:v>1</c:v>
                </c:pt>
                <c:pt idx="21">
                  <c:v>1</c:v>
                </c:pt>
                <c:pt idx="22">
                  <c:v>1</c:v>
                </c:pt>
                <c:pt idx="23">
                  <c:v>1</c:v>
                </c:pt>
              </c:numCache>
            </c:numRef>
          </c:val>
          <c:smooth val="0"/>
          <c:extLst>
            <c:ext xmlns:c16="http://schemas.microsoft.com/office/drawing/2014/chart" uri="{C3380CC4-5D6E-409C-BE32-E72D297353CC}">
              <c16:uniqueId val="{00000002-2FBA-419C-9E42-EE77B1CF25A8}"/>
            </c:ext>
          </c:extLst>
        </c:ser>
        <c:ser>
          <c:idx val="3"/>
          <c:order val="3"/>
          <c:tx>
            <c:strRef>
              <c:f>Sheet1!$E$1</c:f>
              <c:strCache>
                <c:ptCount val="1"/>
                <c:pt idx="0">
                  <c:v>TX Cost</c:v>
                </c:pt>
              </c:strCache>
            </c:strRef>
          </c:tx>
          <c:spPr>
            <a:ln w="28575" cap="rnd">
              <a:solidFill>
                <a:schemeClr val="accent4"/>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Sheet1!$E$2:$E$25</c:f>
              <c:numCache>
                <c:formatCode>General</c:formatCode>
                <c:ptCount val="24"/>
                <c:pt idx="0">
                  <c:v>0</c:v>
                </c:pt>
                <c:pt idx="1">
                  <c:v>0</c:v>
                </c:pt>
                <c:pt idx="2">
                  <c:v>0</c:v>
                </c:pt>
                <c:pt idx="3">
                  <c:v>0</c:v>
                </c:pt>
                <c:pt idx="4">
                  <c:v>0</c:v>
                </c:pt>
                <c:pt idx="5">
                  <c:v>0</c:v>
                </c:pt>
                <c:pt idx="6">
                  <c:v>3.125</c:v>
                </c:pt>
                <c:pt idx="7">
                  <c:v>3.125</c:v>
                </c:pt>
                <c:pt idx="8">
                  <c:v>6.25</c:v>
                </c:pt>
                <c:pt idx="9">
                  <c:v>62.5</c:v>
                </c:pt>
                <c:pt idx="10">
                  <c:v>137.5</c:v>
                </c:pt>
                <c:pt idx="11">
                  <c:v>125</c:v>
                </c:pt>
                <c:pt idx="12">
                  <c:v>62.5</c:v>
                </c:pt>
                <c:pt idx="13">
                  <c:v>62.5</c:v>
                </c:pt>
                <c:pt idx="14">
                  <c:v>125</c:v>
                </c:pt>
                <c:pt idx="15">
                  <c:v>137.5</c:v>
                </c:pt>
                <c:pt idx="16">
                  <c:v>125</c:v>
                </c:pt>
                <c:pt idx="17">
                  <c:v>62.5</c:v>
                </c:pt>
                <c:pt idx="18">
                  <c:v>3.125</c:v>
                </c:pt>
                <c:pt idx="19">
                  <c:v>3.125</c:v>
                </c:pt>
                <c:pt idx="20">
                  <c:v>0.625</c:v>
                </c:pt>
                <c:pt idx="21">
                  <c:v>0.625</c:v>
                </c:pt>
                <c:pt idx="22">
                  <c:v>0</c:v>
                </c:pt>
                <c:pt idx="23">
                  <c:v>0</c:v>
                </c:pt>
              </c:numCache>
            </c:numRef>
          </c:val>
          <c:smooth val="0"/>
          <c:extLst>
            <c:ext xmlns:c16="http://schemas.microsoft.com/office/drawing/2014/chart" uri="{C3380CC4-5D6E-409C-BE32-E72D297353CC}">
              <c16:uniqueId val="{00000000-9582-4B02-919D-687E5A6EA1F5}"/>
            </c:ext>
          </c:extLst>
        </c:ser>
        <c:ser>
          <c:idx val="4"/>
          <c:order val="4"/>
          <c:tx>
            <c:strRef>
              <c:f>Sheet1!$F$1</c:f>
              <c:strCache>
                <c:ptCount val="1"/>
                <c:pt idx="0">
                  <c:v>Hourly User Fees @ £1/m</c:v>
                </c:pt>
              </c:strCache>
            </c:strRef>
          </c:tx>
          <c:spPr>
            <a:ln w="28575" cap="rnd">
              <a:solidFill>
                <a:schemeClr val="accent5"/>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Sheet1!$F$2:$F$25</c:f>
              <c:numCache>
                <c:formatCode>General</c:formatCode>
                <c:ptCount val="24"/>
                <c:pt idx="0">
                  <c:v>0.30555555555555558</c:v>
                </c:pt>
                <c:pt idx="1">
                  <c:v>0.30555555555555558</c:v>
                </c:pt>
                <c:pt idx="2">
                  <c:v>0.30555555555555558</c:v>
                </c:pt>
                <c:pt idx="3">
                  <c:v>0.30555555555555558</c:v>
                </c:pt>
                <c:pt idx="4">
                  <c:v>0.30555555555555558</c:v>
                </c:pt>
                <c:pt idx="5">
                  <c:v>0.30555555555555558</c:v>
                </c:pt>
                <c:pt idx="6">
                  <c:v>0.30555555555555558</c:v>
                </c:pt>
                <c:pt idx="7">
                  <c:v>0.30555555555555558</c:v>
                </c:pt>
                <c:pt idx="8">
                  <c:v>0.30555555555555558</c:v>
                </c:pt>
                <c:pt idx="9">
                  <c:v>0.30555555555555558</c:v>
                </c:pt>
                <c:pt idx="10">
                  <c:v>0.30555555555555558</c:v>
                </c:pt>
                <c:pt idx="11">
                  <c:v>0.30555555555555558</c:v>
                </c:pt>
                <c:pt idx="12">
                  <c:v>0.30555555555555558</c:v>
                </c:pt>
                <c:pt idx="13">
                  <c:v>0.30555555555555558</c:v>
                </c:pt>
                <c:pt idx="14">
                  <c:v>0.30555555555555558</c:v>
                </c:pt>
                <c:pt idx="15">
                  <c:v>0.30555555555555558</c:v>
                </c:pt>
                <c:pt idx="16">
                  <c:v>0.30555555555555558</c:v>
                </c:pt>
                <c:pt idx="17">
                  <c:v>0.30555555555555558</c:v>
                </c:pt>
                <c:pt idx="18">
                  <c:v>0.30555555555555558</c:v>
                </c:pt>
                <c:pt idx="19">
                  <c:v>0.30555555555555558</c:v>
                </c:pt>
                <c:pt idx="20">
                  <c:v>0.30555555555555558</c:v>
                </c:pt>
                <c:pt idx="21">
                  <c:v>0.30555555555555558</c:v>
                </c:pt>
                <c:pt idx="22">
                  <c:v>0.30555555555555558</c:v>
                </c:pt>
                <c:pt idx="23">
                  <c:v>0.30555555555555558</c:v>
                </c:pt>
              </c:numCache>
            </c:numRef>
          </c:val>
          <c:smooth val="0"/>
          <c:extLst>
            <c:ext xmlns:c16="http://schemas.microsoft.com/office/drawing/2014/chart" uri="{C3380CC4-5D6E-409C-BE32-E72D297353CC}">
              <c16:uniqueId val="{00000004-9582-4B02-919D-687E5A6EA1F5}"/>
            </c:ext>
          </c:extLst>
        </c:ser>
        <c:dLbls>
          <c:showLegendKey val="0"/>
          <c:showVal val="0"/>
          <c:showCatName val="0"/>
          <c:showSerName val="0"/>
          <c:showPercent val="0"/>
          <c:showBubbleSize val="0"/>
        </c:dLbls>
        <c:smooth val="0"/>
        <c:axId val="628712784"/>
        <c:axId val="628708848"/>
      </c:lineChart>
      <c:catAx>
        <c:axId val="62871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08848"/>
        <c:crosses val="autoZero"/>
        <c:auto val="1"/>
        <c:lblAlgn val="ctr"/>
        <c:lblOffset val="100"/>
        <c:noMultiLvlLbl val="0"/>
      </c:catAx>
      <c:valAx>
        <c:axId val="62870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Cost</c:v>
                </c:pt>
              </c:strCache>
            </c:strRef>
          </c:tx>
          <c:spPr>
            <a:solidFill>
              <a:schemeClr val="accent1"/>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Sheet1!$B$2:$B$101</c:f>
              <c:numCache>
                <c:formatCode>General</c:formatCode>
                <c:ptCount val="100"/>
                <c:pt idx="0">
                  <c:v>90</c:v>
                </c:pt>
                <c:pt idx="1">
                  <c:v>180</c:v>
                </c:pt>
                <c:pt idx="2">
                  <c:v>270</c:v>
                </c:pt>
                <c:pt idx="3">
                  <c:v>360</c:v>
                </c:pt>
                <c:pt idx="4">
                  <c:v>450</c:v>
                </c:pt>
                <c:pt idx="5">
                  <c:v>540</c:v>
                </c:pt>
                <c:pt idx="6">
                  <c:v>630</c:v>
                </c:pt>
                <c:pt idx="7">
                  <c:v>720</c:v>
                </c:pt>
                <c:pt idx="8">
                  <c:v>810</c:v>
                </c:pt>
                <c:pt idx="9">
                  <c:v>900</c:v>
                </c:pt>
                <c:pt idx="10">
                  <c:v>990</c:v>
                </c:pt>
                <c:pt idx="11">
                  <c:v>1080</c:v>
                </c:pt>
                <c:pt idx="12">
                  <c:v>1170</c:v>
                </c:pt>
                <c:pt idx="13">
                  <c:v>1260</c:v>
                </c:pt>
                <c:pt idx="14">
                  <c:v>1350</c:v>
                </c:pt>
                <c:pt idx="15">
                  <c:v>1440</c:v>
                </c:pt>
                <c:pt idx="16">
                  <c:v>1530</c:v>
                </c:pt>
                <c:pt idx="17">
                  <c:v>1620</c:v>
                </c:pt>
                <c:pt idx="18">
                  <c:v>1710</c:v>
                </c:pt>
                <c:pt idx="19">
                  <c:v>1800</c:v>
                </c:pt>
                <c:pt idx="20">
                  <c:v>1890</c:v>
                </c:pt>
                <c:pt idx="21">
                  <c:v>1980</c:v>
                </c:pt>
                <c:pt idx="22">
                  <c:v>2070</c:v>
                </c:pt>
                <c:pt idx="23">
                  <c:v>2160</c:v>
                </c:pt>
                <c:pt idx="24">
                  <c:v>2250</c:v>
                </c:pt>
                <c:pt idx="25">
                  <c:v>2340</c:v>
                </c:pt>
                <c:pt idx="26">
                  <c:v>2430</c:v>
                </c:pt>
                <c:pt idx="27">
                  <c:v>2520</c:v>
                </c:pt>
                <c:pt idx="28">
                  <c:v>2610</c:v>
                </c:pt>
                <c:pt idx="29">
                  <c:v>2700</c:v>
                </c:pt>
                <c:pt idx="30">
                  <c:v>2790</c:v>
                </c:pt>
                <c:pt idx="31">
                  <c:v>2880</c:v>
                </c:pt>
                <c:pt idx="32">
                  <c:v>2970</c:v>
                </c:pt>
                <c:pt idx="33">
                  <c:v>3060</c:v>
                </c:pt>
                <c:pt idx="34">
                  <c:v>3150</c:v>
                </c:pt>
                <c:pt idx="35">
                  <c:v>3240</c:v>
                </c:pt>
                <c:pt idx="36">
                  <c:v>3330</c:v>
                </c:pt>
                <c:pt idx="37">
                  <c:v>3420</c:v>
                </c:pt>
                <c:pt idx="38">
                  <c:v>3510</c:v>
                </c:pt>
                <c:pt idx="39">
                  <c:v>3600</c:v>
                </c:pt>
                <c:pt idx="40">
                  <c:v>3690</c:v>
                </c:pt>
                <c:pt idx="41">
                  <c:v>3780</c:v>
                </c:pt>
                <c:pt idx="42">
                  <c:v>3870</c:v>
                </c:pt>
                <c:pt idx="43">
                  <c:v>3960</c:v>
                </c:pt>
                <c:pt idx="44">
                  <c:v>4050</c:v>
                </c:pt>
                <c:pt idx="45">
                  <c:v>4140</c:v>
                </c:pt>
                <c:pt idx="46">
                  <c:v>4230</c:v>
                </c:pt>
                <c:pt idx="47">
                  <c:v>4320</c:v>
                </c:pt>
                <c:pt idx="48">
                  <c:v>4410</c:v>
                </c:pt>
                <c:pt idx="49">
                  <c:v>4500</c:v>
                </c:pt>
                <c:pt idx="50">
                  <c:v>4590</c:v>
                </c:pt>
                <c:pt idx="51">
                  <c:v>4680</c:v>
                </c:pt>
                <c:pt idx="52">
                  <c:v>4770</c:v>
                </c:pt>
                <c:pt idx="53">
                  <c:v>4860</c:v>
                </c:pt>
                <c:pt idx="54">
                  <c:v>4950</c:v>
                </c:pt>
                <c:pt idx="55">
                  <c:v>5040</c:v>
                </c:pt>
                <c:pt idx="56">
                  <c:v>5130</c:v>
                </c:pt>
                <c:pt idx="57">
                  <c:v>5220</c:v>
                </c:pt>
                <c:pt idx="58">
                  <c:v>5310</c:v>
                </c:pt>
                <c:pt idx="59">
                  <c:v>5400</c:v>
                </c:pt>
                <c:pt idx="60">
                  <c:v>5490</c:v>
                </c:pt>
                <c:pt idx="61">
                  <c:v>5580</c:v>
                </c:pt>
                <c:pt idx="62">
                  <c:v>5670</c:v>
                </c:pt>
                <c:pt idx="63">
                  <c:v>5760</c:v>
                </c:pt>
                <c:pt idx="64">
                  <c:v>5850</c:v>
                </c:pt>
                <c:pt idx="65">
                  <c:v>5940</c:v>
                </c:pt>
                <c:pt idx="66">
                  <c:v>6030</c:v>
                </c:pt>
                <c:pt idx="67">
                  <c:v>6120</c:v>
                </c:pt>
                <c:pt idx="68">
                  <c:v>6210</c:v>
                </c:pt>
                <c:pt idx="69">
                  <c:v>6300</c:v>
                </c:pt>
                <c:pt idx="70">
                  <c:v>6390</c:v>
                </c:pt>
                <c:pt idx="71">
                  <c:v>6480</c:v>
                </c:pt>
                <c:pt idx="72">
                  <c:v>6570</c:v>
                </c:pt>
                <c:pt idx="73">
                  <c:v>6660</c:v>
                </c:pt>
                <c:pt idx="74">
                  <c:v>6750</c:v>
                </c:pt>
                <c:pt idx="75">
                  <c:v>6840</c:v>
                </c:pt>
                <c:pt idx="76">
                  <c:v>6930</c:v>
                </c:pt>
                <c:pt idx="77">
                  <c:v>7020</c:v>
                </c:pt>
                <c:pt idx="78">
                  <c:v>7110</c:v>
                </c:pt>
                <c:pt idx="79">
                  <c:v>7200</c:v>
                </c:pt>
                <c:pt idx="80">
                  <c:v>7290</c:v>
                </c:pt>
                <c:pt idx="81">
                  <c:v>7380</c:v>
                </c:pt>
                <c:pt idx="82">
                  <c:v>7470</c:v>
                </c:pt>
                <c:pt idx="83">
                  <c:v>7560</c:v>
                </c:pt>
                <c:pt idx="84">
                  <c:v>7650</c:v>
                </c:pt>
                <c:pt idx="85">
                  <c:v>7740</c:v>
                </c:pt>
                <c:pt idx="86">
                  <c:v>7830</c:v>
                </c:pt>
                <c:pt idx="87">
                  <c:v>7920</c:v>
                </c:pt>
                <c:pt idx="88">
                  <c:v>8010</c:v>
                </c:pt>
                <c:pt idx="89">
                  <c:v>8100</c:v>
                </c:pt>
                <c:pt idx="90">
                  <c:v>8190</c:v>
                </c:pt>
                <c:pt idx="91">
                  <c:v>8280</c:v>
                </c:pt>
                <c:pt idx="92">
                  <c:v>8370</c:v>
                </c:pt>
                <c:pt idx="93">
                  <c:v>8460</c:v>
                </c:pt>
                <c:pt idx="94">
                  <c:v>8550</c:v>
                </c:pt>
                <c:pt idx="95">
                  <c:v>8640</c:v>
                </c:pt>
                <c:pt idx="96">
                  <c:v>8730</c:v>
                </c:pt>
                <c:pt idx="97">
                  <c:v>8820</c:v>
                </c:pt>
                <c:pt idx="98">
                  <c:v>8910</c:v>
                </c:pt>
                <c:pt idx="99">
                  <c:v>9000</c:v>
                </c:pt>
              </c:numCache>
            </c:numRef>
          </c:val>
          <c:extLst>
            <c:ext xmlns:c16="http://schemas.microsoft.com/office/drawing/2014/chart" uri="{C3380CC4-5D6E-409C-BE32-E72D297353CC}">
              <c16:uniqueId val="{00000000-F925-4FCA-B122-030A2EB43B51}"/>
            </c:ext>
          </c:extLst>
        </c:ser>
        <c:ser>
          <c:idx val="1"/>
          <c:order val="1"/>
          <c:tx>
            <c:strRef>
              <c:f>Sheet1!$C$1</c:f>
              <c:strCache>
                <c:ptCount val="1"/>
                <c:pt idx="0">
                  <c:v>Users</c:v>
                </c:pt>
              </c:strCache>
            </c:strRef>
          </c:tx>
          <c:spPr>
            <a:solidFill>
              <a:schemeClr val="accent2"/>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Sheet1!$C$2:$C$101</c:f>
              <c:numCache>
                <c:formatCode>General</c:formatCode>
                <c:ptCount val="10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pt idx="30">
                  <c:v>15500</c:v>
                </c:pt>
                <c:pt idx="31">
                  <c:v>16000</c:v>
                </c:pt>
                <c:pt idx="32">
                  <c:v>16500</c:v>
                </c:pt>
                <c:pt idx="33">
                  <c:v>17000</c:v>
                </c:pt>
                <c:pt idx="34">
                  <c:v>17500</c:v>
                </c:pt>
                <c:pt idx="35">
                  <c:v>18000</c:v>
                </c:pt>
                <c:pt idx="36">
                  <c:v>18500</c:v>
                </c:pt>
                <c:pt idx="37">
                  <c:v>19000</c:v>
                </c:pt>
                <c:pt idx="38">
                  <c:v>19500</c:v>
                </c:pt>
                <c:pt idx="39">
                  <c:v>20000</c:v>
                </c:pt>
                <c:pt idx="40">
                  <c:v>20500</c:v>
                </c:pt>
                <c:pt idx="41">
                  <c:v>21000</c:v>
                </c:pt>
                <c:pt idx="42">
                  <c:v>21500</c:v>
                </c:pt>
                <c:pt idx="43">
                  <c:v>22000</c:v>
                </c:pt>
                <c:pt idx="44">
                  <c:v>22500</c:v>
                </c:pt>
                <c:pt idx="45">
                  <c:v>23000</c:v>
                </c:pt>
                <c:pt idx="46">
                  <c:v>23500</c:v>
                </c:pt>
                <c:pt idx="47">
                  <c:v>24000</c:v>
                </c:pt>
                <c:pt idx="48">
                  <c:v>24500</c:v>
                </c:pt>
                <c:pt idx="49">
                  <c:v>25000</c:v>
                </c:pt>
                <c:pt idx="50">
                  <c:v>25500</c:v>
                </c:pt>
                <c:pt idx="51">
                  <c:v>26000</c:v>
                </c:pt>
                <c:pt idx="52">
                  <c:v>26500</c:v>
                </c:pt>
                <c:pt idx="53">
                  <c:v>27000</c:v>
                </c:pt>
                <c:pt idx="54">
                  <c:v>27500</c:v>
                </c:pt>
                <c:pt idx="55">
                  <c:v>28000</c:v>
                </c:pt>
                <c:pt idx="56">
                  <c:v>28500</c:v>
                </c:pt>
                <c:pt idx="57">
                  <c:v>29000</c:v>
                </c:pt>
                <c:pt idx="58">
                  <c:v>29500</c:v>
                </c:pt>
                <c:pt idx="59">
                  <c:v>30000</c:v>
                </c:pt>
                <c:pt idx="60">
                  <c:v>30500</c:v>
                </c:pt>
                <c:pt idx="61">
                  <c:v>31000</c:v>
                </c:pt>
                <c:pt idx="62">
                  <c:v>31500</c:v>
                </c:pt>
                <c:pt idx="63">
                  <c:v>32000</c:v>
                </c:pt>
                <c:pt idx="64">
                  <c:v>32500</c:v>
                </c:pt>
                <c:pt idx="65">
                  <c:v>33000</c:v>
                </c:pt>
                <c:pt idx="66">
                  <c:v>33500</c:v>
                </c:pt>
                <c:pt idx="67">
                  <c:v>34000</c:v>
                </c:pt>
                <c:pt idx="68">
                  <c:v>34500</c:v>
                </c:pt>
                <c:pt idx="69">
                  <c:v>35000</c:v>
                </c:pt>
                <c:pt idx="70">
                  <c:v>35500</c:v>
                </c:pt>
                <c:pt idx="71">
                  <c:v>36000</c:v>
                </c:pt>
                <c:pt idx="72">
                  <c:v>36500</c:v>
                </c:pt>
                <c:pt idx="73">
                  <c:v>37000</c:v>
                </c:pt>
                <c:pt idx="74">
                  <c:v>37500</c:v>
                </c:pt>
                <c:pt idx="75">
                  <c:v>38000</c:v>
                </c:pt>
                <c:pt idx="76">
                  <c:v>38500</c:v>
                </c:pt>
                <c:pt idx="77">
                  <c:v>39000</c:v>
                </c:pt>
                <c:pt idx="78">
                  <c:v>39500</c:v>
                </c:pt>
                <c:pt idx="79">
                  <c:v>40000</c:v>
                </c:pt>
                <c:pt idx="80">
                  <c:v>40500</c:v>
                </c:pt>
                <c:pt idx="81">
                  <c:v>41000</c:v>
                </c:pt>
                <c:pt idx="82">
                  <c:v>41500</c:v>
                </c:pt>
                <c:pt idx="83">
                  <c:v>42000</c:v>
                </c:pt>
                <c:pt idx="84">
                  <c:v>42500</c:v>
                </c:pt>
                <c:pt idx="85">
                  <c:v>43000</c:v>
                </c:pt>
                <c:pt idx="86">
                  <c:v>43500</c:v>
                </c:pt>
                <c:pt idx="87">
                  <c:v>44000</c:v>
                </c:pt>
                <c:pt idx="88">
                  <c:v>44500</c:v>
                </c:pt>
                <c:pt idx="89">
                  <c:v>45000</c:v>
                </c:pt>
                <c:pt idx="90">
                  <c:v>45500</c:v>
                </c:pt>
                <c:pt idx="91">
                  <c:v>46000</c:v>
                </c:pt>
                <c:pt idx="92">
                  <c:v>46500</c:v>
                </c:pt>
                <c:pt idx="93">
                  <c:v>47000</c:v>
                </c:pt>
                <c:pt idx="94">
                  <c:v>47500</c:v>
                </c:pt>
                <c:pt idx="95">
                  <c:v>48000</c:v>
                </c:pt>
                <c:pt idx="96">
                  <c:v>48500</c:v>
                </c:pt>
                <c:pt idx="97">
                  <c:v>49000</c:v>
                </c:pt>
                <c:pt idx="98">
                  <c:v>49500</c:v>
                </c:pt>
                <c:pt idx="99">
                  <c:v>50000</c:v>
                </c:pt>
              </c:numCache>
            </c:numRef>
          </c:val>
          <c:extLst>
            <c:ext xmlns:c16="http://schemas.microsoft.com/office/drawing/2014/chart" uri="{C3380CC4-5D6E-409C-BE32-E72D297353CC}">
              <c16:uniqueId val="{00000003-F925-4FCA-B122-030A2EB43B51}"/>
            </c:ext>
          </c:extLst>
        </c:ser>
        <c:dLbls>
          <c:showLegendKey val="0"/>
          <c:showVal val="0"/>
          <c:showCatName val="0"/>
          <c:showSerName val="0"/>
          <c:showPercent val="0"/>
          <c:showBubbleSize val="0"/>
        </c:dLbls>
        <c:gapWidth val="150"/>
        <c:shape val="box"/>
        <c:axId val="789743096"/>
        <c:axId val="789738176"/>
        <c:axId val="0"/>
      </c:bar3DChart>
      <c:catAx>
        <c:axId val="789743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38176"/>
        <c:crosses val="autoZero"/>
        <c:auto val="1"/>
        <c:lblAlgn val="ctr"/>
        <c:lblOffset val="100"/>
        <c:noMultiLvlLbl val="0"/>
      </c:catAx>
      <c:valAx>
        <c:axId val="7897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4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Cost</c:v>
                </c:pt>
              </c:strCache>
            </c:strRef>
          </c:tx>
          <c:spPr>
            <a:solidFill>
              <a:schemeClr val="accent1"/>
            </a:solidFill>
            <a:ln>
              <a:noFill/>
            </a:ln>
            <a:effectLst/>
            <a:sp3d/>
          </c:spPr>
          <c:invertIfNegative val="0"/>
          <c:cat>
            <c:strRef>
              <c:f>Sheet1!$A$2:$A$7</c:f>
              <c:strCache>
                <c:ptCount val="6"/>
                <c:pt idx="0">
                  <c:v>D1v2</c:v>
                </c:pt>
                <c:pt idx="1">
                  <c:v>D2V2</c:v>
                </c:pt>
                <c:pt idx="2">
                  <c:v>D3v2</c:v>
                </c:pt>
                <c:pt idx="3">
                  <c:v>D4v2</c:v>
                </c:pt>
                <c:pt idx="4">
                  <c:v>D5v2</c:v>
                </c:pt>
                <c:pt idx="5">
                  <c:v>G5</c:v>
                </c:pt>
              </c:strCache>
            </c:strRef>
          </c:cat>
          <c:val>
            <c:numRef>
              <c:f>Sheet1!$B$2:$B$7</c:f>
              <c:numCache>
                <c:formatCode>General</c:formatCode>
                <c:ptCount val="6"/>
                <c:pt idx="0">
                  <c:v>90</c:v>
                </c:pt>
                <c:pt idx="1">
                  <c:v>180</c:v>
                </c:pt>
                <c:pt idx="2">
                  <c:v>360</c:v>
                </c:pt>
                <c:pt idx="3">
                  <c:v>720</c:v>
                </c:pt>
                <c:pt idx="4">
                  <c:v>1440</c:v>
                </c:pt>
                <c:pt idx="5">
                  <c:v>6155</c:v>
                </c:pt>
              </c:numCache>
            </c:numRef>
          </c:val>
          <c:extLst>
            <c:ext xmlns:c16="http://schemas.microsoft.com/office/drawing/2014/chart" uri="{C3380CC4-5D6E-409C-BE32-E72D297353CC}">
              <c16:uniqueId val="{00000000-E894-4C0A-8BE6-5030A224068D}"/>
            </c:ext>
          </c:extLst>
        </c:ser>
        <c:ser>
          <c:idx val="1"/>
          <c:order val="1"/>
          <c:tx>
            <c:strRef>
              <c:f>Sheet1!$C$1</c:f>
              <c:strCache>
                <c:ptCount val="1"/>
                <c:pt idx="0">
                  <c:v>Users</c:v>
                </c:pt>
              </c:strCache>
            </c:strRef>
          </c:tx>
          <c:spPr>
            <a:solidFill>
              <a:schemeClr val="accent2"/>
            </a:solidFill>
            <a:ln>
              <a:noFill/>
            </a:ln>
            <a:effectLst/>
            <a:sp3d/>
          </c:spPr>
          <c:invertIfNegative val="0"/>
          <c:cat>
            <c:strRef>
              <c:f>Sheet1!$A$2:$A$7</c:f>
              <c:strCache>
                <c:ptCount val="6"/>
                <c:pt idx="0">
                  <c:v>D1v2</c:v>
                </c:pt>
                <c:pt idx="1">
                  <c:v>D2V2</c:v>
                </c:pt>
                <c:pt idx="2">
                  <c:v>D3v2</c:v>
                </c:pt>
                <c:pt idx="3">
                  <c:v>D4v2</c:v>
                </c:pt>
                <c:pt idx="4">
                  <c:v>D5v2</c:v>
                </c:pt>
                <c:pt idx="5">
                  <c:v>G5</c:v>
                </c:pt>
              </c:strCache>
            </c:strRef>
          </c:cat>
          <c:val>
            <c:numRef>
              <c:f>Sheet1!$C$2:$C$7</c:f>
              <c:numCache>
                <c:formatCode>General</c:formatCode>
                <c:ptCount val="6"/>
                <c:pt idx="0">
                  <c:v>500</c:v>
                </c:pt>
                <c:pt idx="1">
                  <c:v>1000</c:v>
                </c:pt>
                <c:pt idx="2">
                  <c:v>2000</c:v>
                </c:pt>
                <c:pt idx="3">
                  <c:v>4000</c:v>
                </c:pt>
                <c:pt idx="4">
                  <c:v>8000</c:v>
                </c:pt>
                <c:pt idx="5">
                  <c:v>16000</c:v>
                </c:pt>
              </c:numCache>
            </c:numRef>
          </c:val>
          <c:extLst>
            <c:ext xmlns:c16="http://schemas.microsoft.com/office/drawing/2014/chart" uri="{C3380CC4-5D6E-409C-BE32-E72D297353CC}">
              <c16:uniqueId val="{00000001-E894-4C0A-8BE6-5030A224068D}"/>
            </c:ext>
          </c:extLst>
        </c:ser>
        <c:dLbls>
          <c:showLegendKey val="0"/>
          <c:showVal val="0"/>
          <c:showCatName val="0"/>
          <c:showSerName val="0"/>
          <c:showPercent val="0"/>
          <c:showBubbleSize val="0"/>
        </c:dLbls>
        <c:gapWidth val="150"/>
        <c:shape val="box"/>
        <c:axId val="789743096"/>
        <c:axId val="789738176"/>
        <c:axId val="0"/>
      </c:bar3DChart>
      <c:catAx>
        <c:axId val="789743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38176"/>
        <c:crosses val="autoZero"/>
        <c:auto val="1"/>
        <c:lblAlgn val="ctr"/>
        <c:lblOffset val="100"/>
        <c:noMultiLvlLbl val="0"/>
      </c:catAx>
      <c:valAx>
        <c:axId val="7897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4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Sheet1!$B$2</c:f>
              <c:strCache>
                <c:ptCount val="1"/>
                <c:pt idx="0">
                  <c:v>On-Premise @ $5000 50/U</c:v>
                </c:pt>
              </c:strCache>
            </c:strRef>
          </c:tx>
          <c:spPr>
            <a:solidFill>
              <a:srgbClr val="C00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Sheet1!$B$3:$B$103</c:f>
              <c:numCache>
                <c:formatCode>General</c:formatCode>
                <c:ptCount val="101"/>
                <c:pt idx="0">
                  <c:v>5000</c:v>
                </c:pt>
                <c:pt idx="1">
                  <c:v>5000</c:v>
                </c:pt>
                <c:pt idx="2">
                  <c:v>5000</c:v>
                </c:pt>
                <c:pt idx="3">
                  <c:v>5000</c:v>
                </c:pt>
                <c:pt idx="4">
                  <c:v>5000</c:v>
                </c:pt>
                <c:pt idx="5">
                  <c:v>5000</c:v>
                </c:pt>
                <c:pt idx="6">
                  <c:v>5000</c:v>
                </c:pt>
                <c:pt idx="7">
                  <c:v>5000</c:v>
                </c:pt>
                <c:pt idx="8">
                  <c:v>5000</c:v>
                </c:pt>
                <c:pt idx="9">
                  <c:v>5000</c:v>
                </c:pt>
                <c:pt idx="10">
                  <c:v>5000</c:v>
                </c:pt>
                <c:pt idx="11">
                  <c:v>5000</c:v>
                </c:pt>
                <c:pt idx="12">
                  <c:v>5000</c:v>
                </c:pt>
                <c:pt idx="13">
                  <c:v>5000</c:v>
                </c:pt>
                <c:pt idx="14">
                  <c:v>5000</c:v>
                </c:pt>
                <c:pt idx="15">
                  <c:v>5000</c:v>
                </c:pt>
                <c:pt idx="16">
                  <c:v>5000</c:v>
                </c:pt>
                <c:pt idx="17">
                  <c:v>5000</c:v>
                </c:pt>
                <c:pt idx="18">
                  <c:v>5000</c:v>
                </c:pt>
                <c:pt idx="19">
                  <c:v>5000</c:v>
                </c:pt>
                <c:pt idx="20">
                  <c:v>5000</c:v>
                </c:pt>
                <c:pt idx="21">
                  <c:v>5000</c:v>
                </c:pt>
                <c:pt idx="22">
                  <c:v>5000</c:v>
                </c:pt>
                <c:pt idx="23">
                  <c:v>5000</c:v>
                </c:pt>
                <c:pt idx="24">
                  <c:v>5000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15000</c:v>
                </c:pt>
              </c:numCache>
            </c:numRef>
          </c:val>
          <c:extLst>
            <c:ext xmlns:c16="http://schemas.microsoft.com/office/drawing/2014/chart" uri="{C3380CC4-5D6E-409C-BE32-E72D297353CC}">
              <c16:uniqueId val="{00000000-904C-4C12-9BA2-7ADFE5BBD9AF}"/>
            </c:ext>
          </c:extLst>
        </c:ser>
        <c:dLbls>
          <c:showLegendKey val="0"/>
          <c:showVal val="0"/>
          <c:showCatName val="0"/>
          <c:showSerName val="0"/>
          <c:showPercent val="0"/>
          <c:showBubbleSize val="0"/>
        </c:dLbls>
        <c:axId val="472486304"/>
        <c:axId val="472483024"/>
      </c:areaChart>
      <c:catAx>
        <c:axId val="47248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t>
                </a:r>
                <a:r>
                  <a:rPr lang="en-GB" baseline="0"/>
                  <a:t> </a:t>
                </a:r>
                <a:r>
                  <a:rPr lang="en-GB"/>
                  <a:t>User or Tenant 'Units' (U)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3024"/>
        <c:crosses val="autoZero"/>
        <c:auto val="1"/>
        <c:lblAlgn val="ctr"/>
        <c:lblOffset val="100"/>
        <c:tickLblSkip val="10"/>
        <c:noMultiLvlLbl val="0"/>
      </c:catAx>
      <c:valAx>
        <c:axId val="472483024"/>
        <c:scaling>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Cost of</a:t>
                </a:r>
                <a:r>
                  <a:rPr lang="en-GB" baseline="0"/>
                  <a:t> Service / Calendar Month (COS PCM)</a:t>
                </a:r>
                <a:endParaRPr lang="en-GB"/>
              </a:p>
            </c:rich>
          </c:tx>
          <c:layout>
            <c:manualLayout>
              <c:xMode val="edge"/>
              <c:yMode val="edge"/>
              <c:x val="1.3656114214773432E-2"/>
              <c:y val="0.266052282236169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6304"/>
        <c:crossesAt val="1"/>
        <c:crossBetween val="midCat"/>
        <c:majorUnit val="2000"/>
        <c:min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Sheet1!$B$2</c:f>
              <c:strCache>
                <c:ptCount val="1"/>
                <c:pt idx="0">
                  <c:v>On-Premise @ $5000 50/U</c:v>
                </c:pt>
              </c:strCache>
            </c:strRef>
          </c:tx>
          <c:spPr>
            <a:solidFill>
              <a:srgbClr val="C00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Sheet1!$B$3:$B$103</c:f>
              <c:numCache>
                <c:formatCode>General</c:formatCode>
                <c:ptCount val="101"/>
                <c:pt idx="0">
                  <c:v>5000</c:v>
                </c:pt>
                <c:pt idx="1">
                  <c:v>5000</c:v>
                </c:pt>
                <c:pt idx="2">
                  <c:v>5000</c:v>
                </c:pt>
                <c:pt idx="3">
                  <c:v>5000</c:v>
                </c:pt>
                <c:pt idx="4">
                  <c:v>5000</c:v>
                </c:pt>
                <c:pt idx="5">
                  <c:v>5000</c:v>
                </c:pt>
                <c:pt idx="6">
                  <c:v>5000</c:v>
                </c:pt>
                <c:pt idx="7">
                  <c:v>5000</c:v>
                </c:pt>
                <c:pt idx="8">
                  <c:v>5000</c:v>
                </c:pt>
                <c:pt idx="9">
                  <c:v>5000</c:v>
                </c:pt>
                <c:pt idx="10">
                  <c:v>5000</c:v>
                </c:pt>
                <c:pt idx="11">
                  <c:v>5000</c:v>
                </c:pt>
                <c:pt idx="12">
                  <c:v>5000</c:v>
                </c:pt>
                <c:pt idx="13">
                  <c:v>5000</c:v>
                </c:pt>
                <c:pt idx="14">
                  <c:v>5000</c:v>
                </c:pt>
                <c:pt idx="15">
                  <c:v>5000</c:v>
                </c:pt>
                <c:pt idx="16">
                  <c:v>5000</c:v>
                </c:pt>
                <c:pt idx="17">
                  <c:v>5000</c:v>
                </c:pt>
                <c:pt idx="18">
                  <c:v>5000</c:v>
                </c:pt>
                <c:pt idx="19">
                  <c:v>5000</c:v>
                </c:pt>
                <c:pt idx="20">
                  <c:v>5000</c:v>
                </c:pt>
                <c:pt idx="21">
                  <c:v>5000</c:v>
                </c:pt>
                <c:pt idx="22">
                  <c:v>5000</c:v>
                </c:pt>
                <c:pt idx="23">
                  <c:v>5000</c:v>
                </c:pt>
                <c:pt idx="24">
                  <c:v>5000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15000</c:v>
                </c:pt>
              </c:numCache>
            </c:numRef>
          </c:val>
          <c:extLst>
            <c:ext xmlns:c16="http://schemas.microsoft.com/office/drawing/2014/chart" uri="{C3380CC4-5D6E-409C-BE32-E72D297353CC}">
              <c16:uniqueId val="{00000000-904C-4C12-9BA2-7ADFE5BBD9AF}"/>
            </c:ext>
          </c:extLst>
        </c:ser>
        <c:ser>
          <c:idx val="1"/>
          <c:order val="1"/>
          <c:tx>
            <c:strRef>
              <c:f>Sheet1!$C$2</c:f>
              <c:strCache>
                <c:ptCount val="1"/>
                <c:pt idx="0">
                  <c:v>IaaS VM @ $2500 25/U </c:v>
                </c:pt>
              </c:strCache>
            </c:strRef>
          </c:tx>
          <c:spPr>
            <a:solidFill>
              <a:srgbClr val="FFC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Sheet1!$C$3:$C$103</c:f>
              <c:numCache>
                <c:formatCode>General</c:formatCode>
                <c:ptCount val="101"/>
                <c:pt idx="0">
                  <c:v>2500</c:v>
                </c:pt>
                <c:pt idx="1">
                  <c:v>2500</c:v>
                </c:pt>
                <c:pt idx="2">
                  <c:v>2500</c:v>
                </c:pt>
                <c:pt idx="3">
                  <c:v>2500</c:v>
                </c:pt>
                <c:pt idx="4">
                  <c:v>2500</c:v>
                </c:pt>
                <c:pt idx="5">
                  <c:v>2500</c:v>
                </c:pt>
                <c:pt idx="6">
                  <c:v>2500</c:v>
                </c:pt>
                <c:pt idx="7">
                  <c:v>2500</c:v>
                </c:pt>
                <c:pt idx="8">
                  <c:v>2500</c:v>
                </c:pt>
                <c:pt idx="9">
                  <c:v>2500</c:v>
                </c:pt>
                <c:pt idx="10">
                  <c:v>2500</c:v>
                </c:pt>
                <c:pt idx="11">
                  <c:v>2500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7500</c:v>
                </c:pt>
                <c:pt idx="51">
                  <c:v>7500</c:v>
                </c:pt>
                <c:pt idx="52">
                  <c:v>7500</c:v>
                </c:pt>
                <c:pt idx="53">
                  <c:v>7500</c:v>
                </c:pt>
                <c:pt idx="54">
                  <c:v>7500</c:v>
                </c:pt>
                <c:pt idx="55">
                  <c:v>7500</c:v>
                </c:pt>
                <c:pt idx="56">
                  <c:v>7500</c:v>
                </c:pt>
                <c:pt idx="57">
                  <c:v>7500</c:v>
                </c:pt>
                <c:pt idx="58">
                  <c:v>7500</c:v>
                </c:pt>
                <c:pt idx="59">
                  <c:v>7500</c:v>
                </c:pt>
                <c:pt idx="60">
                  <c:v>7500</c:v>
                </c:pt>
                <c:pt idx="61">
                  <c:v>7500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1-904C-4C12-9BA2-7ADFE5BBD9AF}"/>
            </c:ext>
          </c:extLst>
        </c:ser>
        <c:dLbls>
          <c:showLegendKey val="0"/>
          <c:showVal val="0"/>
          <c:showCatName val="0"/>
          <c:showSerName val="0"/>
          <c:showPercent val="0"/>
          <c:showBubbleSize val="0"/>
        </c:dLbls>
        <c:axId val="472486304"/>
        <c:axId val="472483024"/>
      </c:areaChart>
      <c:catAx>
        <c:axId val="47248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t>
                </a:r>
                <a:r>
                  <a:rPr lang="en-GB" baseline="0"/>
                  <a:t> </a:t>
                </a:r>
                <a:r>
                  <a:rPr lang="en-GB"/>
                  <a:t>User or Tenant 'Units' (U)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3024"/>
        <c:crosses val="autoZero"/>
        <c:auto val="1"/>
        <c:lblAlgn val="ctr"/>
        <c:lblOffset val="100"/>
        <c:tickLblSkip val="10"/>
        <c:noMultiLvlLbl val="0"/>
      </c:catAx>
      <c:valAx>
        <c:axId val="472483024"/>
        <c:scaling>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Cost of</a:t>
                </a:r>
                <a:r>
                  <a:rPr lang="en-GB" baseline="0"/>
                  <a:t> Service / Calendar Month (COS PCM)</a:t>
                </a:r>
                <a:endParaRPr lang="en-GB"/>
              </a:p>
            </c:rich>
          </c:tx>
          <c:layout>
            <c:manualLayout>
              <c:xMode val="edge"/>
              <c:yMode val="edge"/>
              <c:x val="1.3656114214773432E-2"/>
              <c:y val="0.266052282236169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6304"/>
        <c:crossesAt val="1"/>
        <c:crossBetween val="midCat"/>
        <c:majorUnit val="2000"/>
        <c:min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Sheet1!$B$2</c:f>
              <c:strCache>
                <c:ptCount val="1"/>
                <c:pt idx="0">
                  <c:v>On-Premise @ $5000 50/U</c:v>
                </c:pt>
              </c:strCache>
            </c:strRef>
          </c:tx>
          <c:spPr>
            <a:solidFill>
              <a:srgbClr val="C00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Sheet1!$B$3:$B$103</c:f>
              <c:numCache>
                <c:formatCode>General</c:formatCode>
                <c:ptCount val="101"/>
                <c:pt idx="0">
                  <c:v>5000</c:v>
                </c:pt>
                <c:pt idx="1">
                  <c:v>5000</c:v>
                </c:pt>
                <c:pt idx="2">
                  <c:v>5000</c:v>
                </c:pt>
                <c:pt idx="3">
                  <c:v>5000</c:v>
                </c:pt>
                <c:pt idx="4">
                  <c:v>5000</c:v>
                </c:pt>
                <c:pt idx="5">
                  <c:v>5000</c:v>
                </c:pt>
                <c:pt idx="6">
                  <c:v>5000</c:v>
                </c:pt>
                <c:pt idx="7">
                  <c:v>5000</c:v>
                </c:pt>
                <c:pt idx="8">
                  <c:v>5000</c:v>
                </c:pt>
                <c:pt idx="9">
                  <c:v>5000</c:v>
                </c:pt>
                <c:pt idx="10">
                  <c:v>5000</c:v>
                </c:pt>
                <c:pt idx="11">
                  <c:v>5000</c:v>
                </c:pt>
                <c:pt idx="12">
                  <c:v>5000</c:v>
                </c:pt>
                <c:pt idx="13">
                  <c:v>5000</c:v>
                </c:pt>
                <c:pt idx="14">
                  <c:v>5000</c:v>
                </c:pt>
                <c:pt idx="15">
                  <c:v>5000</c:v>
                </c:pt>
                <c:pt idx="16">
                  <c:v>5000</c:v>
                </c:pt>
                <c:pt idx="17">
                  <c:v>5000</c:v>
                </c:pt>
                <c:pt idx="18">
                  <c:v>5000</c:v>
                </c:pt>
                <c:pt idx="19">
                  <c:v>5000</c:v>
                </c:pt>
                <c:pt idx="20">
                  <c:v>5000</c:v>
                </c:pt>
                <c:pt idx="21">
                  <c:v>5000</c:v>
                </c:pt>
                <c:pt idx="22">
                  <c:v>5000</c:v>
                </c:pt>
                <c:pt idx="23">
                  <c:v>5000</c:v>
                </c:pt>
                <c:pt idx="24">
                  <c:v>5000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15000</c:v>
                </c:pt>
              </c:numCache>
            </c:numRef>
          </c:val>
          <c:extLst>
            <c:ext xmlns:c16="http://schemas.microsoft.com/office/drawing/2014/chart" uri="{C3380CC4-5D6E-409C-BE32-E72D297353CC}">
              <c16:uniqueId val="{00000000-904C-4C12-9BA2-7ADFE5BBD9AF}"/>
            </c:ext>
          </c:extLst>
        </c:ser>
        <c:ser>
          <c:idx val="1"/>
          <c:order val="1"/>
          <c:tx>
            <c:strRef>
              <c:f>Sheet1!$C$2</c:f>
              <c:strCache>
                <c:ptCount val="1"/>
                <c:pt idx="0">
                  <c:v>IaaS VM @ $2500 25/U </c:v>
                </c:pt>
              </c:strCache>
            </c:strRef>
          </c:tx>
          <c:spPr>
            <a:solidFill>
              <a:srgbClr val="FFC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Sheet1!$C$3:$C$103</c:f>
              <c:numCache>
                <c:formatCode>General</c:formatCode>
                <c:ptCount val="101"/>
                <c:pt idx="0">
                  <c:v>2500</c:v>
                </c:pt>
                <c:pt idx="1">
                  <c:v>2500</c:v>
                </c:pt>
                <c:pt idx="2">
                  <c:v>2500</c:v>
                </c:pt>
                <c:pt idx="3">
                  <c:v>2500</c:v>
                </c:pt>
                <c:pt idx="4">
                  <c:v>2500</c:v>
                </c:pt>
                <c:pt idx="5">
                  <c:v>2500</c:v>
                </c:pt>
                <c:pt idx="6">
                  <c:v>2500</c:v>
                </c:pt>
                <c:pt idx="7">
                  <c:v>2500</c:v>
                </c:pt>
                <c:pt idx="8">
                  <c:v>2500</c:v>
                </c:pt>
                <c:pt idx="9">
                  <c:v>2500</c:v>
                </c:pt>
                <c:pt idx="10">
                  <c:v>2500</c:v>
                </c:pt>
                <c:pt idx="11">
                  <c:v>2500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7500</c:v>
                </c:pt>
                <c:pt idx="51">
                  <c:v>7500</c:v>
                </c:pt>
                <c:pt idx="52">
                  <c:v>7500</c:v>
                </c:pt>
                <c:pt idx="53">
                  <c:v>7500</c:v>
                </c:pt>
                <c:pt idx="54">
                  <c:v>7500</c:v>
                </c:pt>
                <c:pt idx="55">
                  <c:v>7500</c:v>
                </c:pt>
                <c:pt idx="56">
                  <c:v>7500</c:v>
                </c:pt>
                <c:pt idx="57">
                  <c:v>7500</c:v>
                </c:pt>
                <c:pt idx="58">
                  <c:v>7500</c:v>
                </c:pt>
                <c:pt idx="59">
                  <c:v>7500</c:v>
                </c:pt>
                <c:pt idx="60">
                  <c:v>7500</c:v>
                </c:pt>
                <c:pt idx="61">
                  <c:v>7500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1-904C-4C12-9BA2-7ADFE5BBD9AF}"/>
            </c:ext>
          </c:extLst>
        </c:ser>
        <c:ser>
          <c:idx val="2"/>
          <c:order val="2"/>
          <c:tx>
            <c:strRef>
              <c:f>Sheet1!$D$2</c:f>
              <c:strCache>
                <c:ptCount val="1"/>
                <c:pt idx="0">
                  <c:v>IaaS VM @ $1250 12.5/U </c:v>
                </c:pt>
              </c:strCache>
            </c:strRef>
          </c:tx>
          <c:spPr>
            <a:solidFill>
              <a:srgbClr val="00B05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Sheet1!$D$3:$D$103</c:f>
              <c:numCache>
                <c:formatCode>General</c:formatCode>
                <c:ptCount val="101"/>
                <c:pt idx="0">
                  <c:v>1250</c:v>
                </c:pt>
                <c:pt idx="1">
                  <c:v>1250</c:v>
                </c:pt>
                <c:pt idx="2">
                  <c:v>1250</c:v>
                </c:pt>
                <c:pt idx="3">
                  <c:v>1250</c:v>
                </c:pt>
                <c:pt idx="4">
                  <c:v>1250</c:v>
                </c:pt>
                <c:pt idx="5">
                  <c:v>1250</c:v>
                </c:pt>
                <c:pt idx="6">
                  <c:v>1250</c:v>
                </c:pt>
                <c:pt idx="7">
                  <c:v>1250</c:v>
                </c:pt>
                <c:pt idx="8">
                  <c:v>1250</c:v>
                </c:pt>
                <c:pt idx="9">
                  <c:v>1250</c:v>
                </c:pt>
                <c:pt idx="10">
                  <c:v>1250</c:v>
                </c:pt>
                <c:pt idx="11">
                  <c:v>1250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3750</c:v>
                </c:pt>
                <c:pt idx="26">
                  <c:v>3750</c:v>
                </c:pt>
                <c:pt idx="27">
                  <c:v>3750</c:v>
                </c:pt>
                <c:pt idx="28">
                  <c:v>3750</c:v>
                </c:pt>
                <c:pt idx="29">
                  <c:v>3750</c:v>
                </c:pt>
                <c:pt idx="30">
                  <c:v>3750</c:v>
                </c:pt>
                <c:pt idx="31">
                  <c:v>3750</c:v>
                </c:pt>
                <c:pt idx="32">
                  <c:v>3750</c:v>
                </c:pt>
                <c:pt idx="33">
                  <c:v>3750</c:v>
                </c:pt>
                <c:pt idx="34">
                  <c:v>3750</c:v>
                </c:pt>
                <c:pt idx="35">
                  <c:v>3750</c:v>
                </c:pt>
                <c:pt idx="36">
                  <c:v>3750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6250</c:v>
                </c:pt>
                <c:pt idx="51">
                  <c:v>6250</c:v>
                </c:pt>
                <c:pt idx="52">
                  <c:v>6250</c:v>
                </c:pt>
                <c:pt idx="53">
                  <c:v>6250</c:v>
                </c:pt>
                <c:pt idx="54">
                  <c:v>6250</c:v>
                </c:pt>
                <c:pt idx="55">
                  <c:v>6250</c:v>
                </c:pt>
                <c:pt idx="56">
                  <c:v>6250</c:v>
                </c:pt>
                <c:pt idx="57">
                  <c:v>6250</c:v>
                </c:pt>
                <c:pt idx="58">
                  <c:v>6250</c:v>
                </c:pt>
                <c:pt idx="59">
                  <c:v>6250</c:v>
                </c:pt>
                <c:pt idx="60">
                  <c:v>6250</c:v>
                </c:pt>
                <c:pt idx="61">
                  <c:v>6250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8750</c:v>
                </c:pt>
                <c:pt idx="76">
                  <c:v>8750</c:v>
                </c:pt>
                <c:pt idx="77">
                  <c:v>8750</c:v>
                </c:pt>
                <c:pt idx="78">
                  <c:v>8750</c:v>
                </c:pt>
                <c:pt idx="79">
                  <c:v>8750</c:v>
                </c:pt>
                <c:pt idx="80">
                  <c:v>8750</c:v>
                </c:pt>
                <c:pt idx="81">
                  <c:v>8750</c:v>
                </c:pt>
                <c:pt idx="82">
                  <c:v>8750</c:v>
                </c:pt>
                <c:pt idx="83">
                  <c:v>8750</c:v>
                </c:pt>
                <c:pt idx="84">
                  <c:v>8750</c:v>
                </c:pt>
                <c:pt idx="85">
                  <c:v>8750</c:v>
                </c:pt>
                <c:pt idx="86">
                  <c:v>8750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2-904C-4C12-9BA2-7ADFE5BBD9AF}"/>
            </c:ext>
          </c:extLst>
        </c:ser>
        <c:dLbls>
          <c:showLegendKey val="0"/>
          <c:showVal val="0"/>
          <c:showCatName val="0"/>
          <c:showSerName val="0"/>
          <c:showPercent val="0"/>
          <c:showBubbleSize val="0"/>
        </c:dLbls>
        <c:axId val="472486304"/>
        <c:axId val="472483024"/>
      </c:areaChart>
      <c:catAx>
        <c:axId val="47248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t>
                </a:r>
                <a:r>
                  <a:rPr lang="en-GB" baseline="0"/>
                  <a:t> </a:t>
                </a:r>
                <a:r>
                  <a:rPr lang="en-GB"/>
                  <a:t>User or Tenant 'Units' (U)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3024"/>
        <c:crosses val="autoZero"/>
        <c:auto val="1"/>
        <c:lblAlgn val="ctr"/>
        <c:lblOffset val="100"/>
        <c:tickLblSkip val="10"/>
        <c:noMultiLvlLbl val="0"/>
      </c:catAx>
      <c:valAx>
        <c:axId val="472483024"/>
        <c:scaling>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Cost of</a:t>
                </a:r>
                <a:r>
                  <a:rPr lang="en-GB" baseline="0"/>
                  <a:t> Service / Calendar Month (COS PCM)</a:t>
                </a:r>
                <a:endParaRPr lang="en-GB"/>
              </a:p>
            </c:rich>
          </c:tx>
          <c:layout>
            <c:manualLayout>
              <c:xMode val="edge"/>
              <c:yMode val="edge"/>
              <c:x val="1.3656114214773432E-2"/>
              <c:y val="0.266052282236169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6304"/>
        <c:crossesAt val="1"/>
        <c:crossBetween val="midCat"/>
        <c:majorUnit val="2000"/>
        <c:min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Sheet1!$B$2</c:f>
              <c:strCache>
                <c:ptCount val="1"/>
                <c:pt idx="0">
                  <c:v>On-Premise @ $5000 50/U</c:v>
                </c:pt>
              </c:strCache>
            </c:strRef>
          </c:tx>
          <c:spPr>
            <a:solidFill>
              <a:srgbClr val="C00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Sheet1!$B$3:$B$103</c:f>
              <c:numCache>
                <c:formatCode>General</c:formatCode>
                <c:ptCount val="101"/>
                <c:pt idx="0">
                  <c:v>5000</c:v>
                </c:pt>
                <c:pt idx="1">
                  <c:v>5000</c:v>
                </c:pt>
                <c:pt idx="2">
                  <c:v>5000</c:v>
                </c:pt>
                <c:pt idx="3">
                  <c:v>5000</c:v>
                </c:pt>
                <c:pt idx="4">
                  <c:v>5000</c:v>
                </c:pt>
                <c:pt idx="5">
                  <c:v>5000</c:v>
                </c:pt>
                <c:pt idx="6">
                  <c:v>5000</c:v>
                </c:pt>
                <c:pt idx="7">
                  <c:v>5000</c:v>
                </c:pt>
                <c:pt idx="8">
                  <c:v>5000</c:v>
                </c:pt>
                <c:pt idx="9">
                  <c:v>5000</c:v>
                </c:pt>
                <c:pt idx="10">
                  <c:v>5000</c:v>
                </c:pt>
                <c:pt idx="11">
                  <c:v>5000</c:v>
                </c:pt>
                <c:pt idx="12">
                  <c:v>5000</c:v>
                </c:pt>
                <c:pt idx="13">
                  <c:v>5000</c:v>
                </c:pt>
                <c:pt idx="14">
                  <c:v>5000</c:v>
                </c:pt>
                <c:pt idx="15">
                  <c:v>5000</c:v>
                </c:pt>
                <c:pt idx="16">
                  <c:v>5000</c:v>
                </c:pt>
                <c:pt idx="17">
                  <c:v>5000</c:v>
                </c:pt>
                <c:pt idx="18">
                  <c:v>5000</c:v>
                </c:pt>
                <c:pt idx="19">
                  <c:v>5000</c:v>
                </c:pt>
                <c:pt idx="20">
                  <c:v>5000</c:v>
                </c:pt>
                <c:pt idx="21">
                  <c:v>5000</c:v>
                </c:pt>
                <c:pt idx="22">
                  <c:v>5000</c:v>
                </c:pt>
                <c:pt idx="23">
                  <c:v>5000</c:v>
                </c:pt>
                <c:pt idx="24">
                  <c:v>5000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15000</c:v>
                </c:pt>
              </c:numCache>
            </c:numRef>
          </c:val>
          <c:extLst>
            <c:ext xmlns:c16="http://schemas.microsoft.com/office/drawing/2014/chart" uri="{C3380CC4-5D6E-409C-BE32-E72D297353CC}">
              <c16:uniqueId val="{00000000-904C-4C12-9BA2-7ADFE5BBD9AF}"/>
            </c:ext>
          </c:extLst>
        </c:ser>
        <c:ser>
          <c:idx val="1"/>
          <c:order val="1"/>
          <c:tx>
            <c:strRef>
              <c:f>Sheet1!$C$2</c:f>
              <c:strCache>
                <c:ptCount val="1"/>
                <c:pt idx="0">
                  <c:v>IaaS VM @ $2500 25/U </c:v>
                </c:pt>
              </c:strCache>
            </c:strRef>
          </c:tx>
          <c:spPr>
            <a:solidFill>
              <a:srgbClr val="FFC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Sheet1!$C$3:$C$103</c:f>
              <c:numCache>
                <c:formatCode>General</c:formatCode>
                <c:ptCount val="101"/>
                <c:pt idx="0">
                  <c:v>2500</c:v>
                </c:pt>
                <c:pt idx="1">
                  <c:v>2500</c:v>
                </c:pt>
                <c:pt idx="2">
                  <c:v>2500</c:v>
                </c:pt>
                <c:pt idx="3">
                  <c:v>2500</c:v>
                </c:pt>
                <c:pt idx="4">
                  <c:v>2500</c:v>
                </c:pt>
                <c:pt idx="5">
                  <c:v>2500</c:v>
                </c:pt>
                <c:pt idx="6">
                  <c:v>2500</c:v>
                </c:pt>
                <c:pt idx="7">
                  <c:v>2500</c:v>
                </c:pt>
                <c:pt idx="8">
                  <c:v>2500</c:v>
                </c:pt>
                <c:pt idx="9">
                  <c:v>2500</c:v>
                </c:pt>
                <c:pt idx="10">
                  <c:v>2500</c:v>
                </c:pt>
                <c:pt idx="11">
                  <c:v>2500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7500</c:v>
                </c:pt>
                <c:pt idx="51">
                  <c:v>7500</c:v>
                </c:pt>
                <c:pt idx="52">
                  <c:v>7500</c:v>
                </c:pt>
                <c:pt idx="53">
                  <c:v>7500</c:v>
                </c:pt>
                <c:pt idx="54">
                  <c:v>7500</c:v>
                </c:pt>
                <c:pt idx="55">
                  <c:v>7500</c:v>
                </c:pt>
                <c:pt idx="56">
                  <c:v>7500</c:v>
                </c:pt>
                <c:pt idx="57">
                  <c:v>7500</c:v>
                </c:pt>
                <c:pt idx="58">
                  <c:v>7500</c:v>
                </c:pt>
                <c:pt idx="59">
                  <c:v>7500</c:v>
                </c:pt>
                <c:pt idx="60">
                  <c:v>7500</c:v>
                </c:pt>
                <c:pt idx="61">
                  <c:v>7500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1-904C-4C12-9BA2-7ADFE5BBD9AF}"/>
            </c:ext>
          </c:extLst>
        </c:ser>
        <c:ser>
          <c:idx val="2"/>
          <c:order val="2"/>
          <c:tx>
            <c:strRef>
              <c:f>Sheet1!$D$2</c:f>
              <c:strCache>
                <c:ptCount val="1"/>
                <c:pt idx="0">
                  <c:v>IaaS VM @ $1250 12.5/U </c:v>
                </c:pt>
              </c:strCache>
            </c:strRef>
          </c:tx>
          <c:spPr>
            <a:solidFill>
              <a:srgbClr val="00B05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Sheet1!$D$3:$D$103</c:f>
              <c:numCache>
                <c:formatCode>General</c:formatCode>
                <c:ptCount val="101"/>
                <c:pt idx="0">
                  <c:v>1250</c:v>
                </c:pt>
                <c:pt idx="1">
                  <c:v>1250</c:v>
                </c:pt>
                <c:pt idx="2">
                  <c:v>1250</c:v>
                </c:pt>
                <c:pt idx="3">
                  <c:v>1250</c:v>
                </c:pt>
                <c:pt idx="4">
                  <c:v>1250</c:v>
                </c:pt>
                <c:pt idx="5">
                  <c:v>1250</c:v>
                </c:pt>
                <c:pt idx="6">
                  <c:v>1250</c:v>
                </c:pt>
                <c:pt idx="7">
                  <c:v>1250</c:v>
                </c:pt>
                <c:pt idx="8">
                  <c:v>1250</c:v>
                </c:pt>
                <c:pt idx="9">
                  <c:v>1250</c:v>
                </c:pt>
                <c:pt idx="10">
                  <c:v>1250</c:v>
                </c:pt>
                <c:pt idx="11">
                  <c:v>1250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3750</c:v>
                </c:pt>
                <c:pt idx="26">
                  <c:v>3750</c:v>
                </c:pt>
                <c:pt idx="27">
                  <c:v>3750</c:v>
                </c:pt>
                <c:pt idx="28">
                  <c:v>3750</c:v>
                </c:pt>
                <c:pt idx="29">
                  <c:v>3750</c:v>
                </c:pt>
                <c:pt idx="30">
                  <c:v>3750</c:v>
                </c:pt>
                <c:pt idx="31">
                  <c:v>3750</c:v>
                </c:pt>
                <c:pt idx="32">
                  <c:v>3750</c:v>
                </c:pt>
                <c:pt idx="33">
                  <c:v>3750</c:v>
                </c:pt>
                <c:pt idx="34">
                  <c:v>3750</c:v>
                </c:pt>
                <c:pt idx="35">
                  <c:v>3750</c:v>
                </c:pt>
                <c:pt idx="36">
                  <c:v>3750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6250</c:v>
                </c:pt>
                <c:pt idx="51">
                  <c:v>6250</c:v>
                </c:pt>
                <c:pt idx="52">
                  <c:v>6250</c:v>
                </c:pt>
                <c:pt idx="53">
                  <c:v>6250</c:v>
                </c:pt>
                <c:pt idx="54">
                  <c:v>6250</c:v>
                </c:pt>
                <c:pt idx="55">
                  <c:v>6250</c:v>
                </c:pt>
                <c:pt idx="56">
                  <c:v>6250</c:v>
                </c:pt>
                <c:pt idx="57">
                  <c:v>6250</c:v>
                </c:pt>
                <c:pt idx="58">
                  <c:v>6250</c:v>
                </c:pt>
                <c:pt idx="59">
                  <c:v>6250</c:v>
                </c:pt>
                <c:pt idx="60">
                  <c:v>6250</c:v>
                </c:pt>
                <c:pt idx="61">
                  <c:v>6250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8750</c:v>
                </c:pt>
                <c:pt idx="76">
                  <c:v>8750</c:v>
                </c:pt>
                <c:pt idx="77">
                  <c:v>8750</c:v>
                </c:pt>
                <c:pt idx="78">
                  <c:v>8750</c:v>
                </c:pt>
                <c:pt idx="79">
                  <c:v>8750</c:v>
                </c:pt>
                <c:pt idx="80">
                  <c:v>8750</c:v>
                </c:pt>
                <c:pt idx="81">
                  <c:v>8750</c:v>
                </c:pt>
                <c:pt idx="82">
                  <c:v>8750</c:v>
                </c:pt>
                <c:pt idx="83">
                  <c:v>8750</c:v>
                </c:pt>
                <c:pt idx="84">
                  <c:v>8750</c:v>
                </c:pt>
                <c:pt idx="85">
                  <c:v>8750</c:v>
                </c:pt>
                <c:pt idx="86">
                  <c:v>8750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2-904C-4C12-9BA2-7ADFE5BBD9AF}"/>
            </c:ext>
          </c:extLst>
        </c:ser>
        <c:ser>
          <c:idx val="3"/>
          <c:order val="3"/>
          <c:tx>
            <c:strRef>
              <c:f>Sheet1!$E$2</c:f>
              <c:strCache>
                <c:ptCount val="1"/>
                <c:pt idx="0">
                  <c:v>PaaS Service @ $500 5/U</c:v>
                </c:pt>
              </c:strCache>
            </c:strRef>
          </c:tx>
          <c:spPr>
            <a:solidFill>
              <a:srgbClr val="00B0F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Sheet1!$E$3:$E$103</c:f>
              <c:numCache>
                <c:formatCode>General</c:formatCode>
                <c:ptCount val="101"/>
                <c:pt idx="0">
                  <c:v>500</c:v>
                </c:pt>
                <c:pt idx="1">
                  <c:v>500</c:v>
                </c:pt>
                <c:pt idx="2">
                  <c:v>500</c:v>
                </c:pt>
                <c:pt idx="3">
                  <c:v>500</c:v>
                </c:pt>
                <c:pt idx="4">
                  <c:v>500</c:v>
                </c:pt>
                <c:pt idx="5">
                  <c:v>1000</c:v>
                </c:pt>
                <c:pt idx="6">
                  <c:v>1000</c:v>
                </c:pt>
                <c:pt idx="7">
                  <c:v>1000</c:v>
                </c:pt>
                <c:pt idx="8">
                  <c:v>1000</c:v>
                </c:pt>
                <c:pt idx="9">
                  <c:v>1000</c:v>
                </c:pt>
                <c:pt idx="10">
                  <c:v>1500</c:v>
                </c:pt>
                <c:pt idx="11">
                  <c:v>1500</c:v>
                </c:pt>
                <c:pt idx="12">
                  <c:v>1500</c:v>
                </c:pt>
                <c:pt idx="13">
                  <c:v>1500</c:v>
                </c:pt>
                <c:pt idx="14">
                  <c:v>1500</c:v>
                </c:pt>
                <c:pt idx="15">
                  <c:v>2000</c:v>
                </c:pt>
                <c:pt idx="16">
                  <c:v>2000</c:v>
                </c:pt>
                <c:pt idx="17">
                  <c:v>2000</c:v>
                </c:pt>
                <c:pt idx="18">
                  <c:v>2000</c:v>
                </c:pt>
                <c:pt idx="19">
                  <c:v>2000</c:v>
                </c:pt>
                <c:pt idx="20">
                  <c:v>2500</c:v>
                </c:pt>
                <c:pt idx="21">
                  <c:v>2500</c:v>
                </c:pt>
                <c:pt idx="22">
                  <c:v>2500</c:v>
                </c:pt>
                <c:pt idx="23">
                  <c:v>2500</c:v>
                </c:pt>
                <c:pt idx="24">
                  <c:v>2500</c:v>
                </c:pt>
                <c:pt idx="25">
                  <c:v>3000</c:v>
                </c:pt>
                <c:pt idx="26">
                  <c:v>3000</c:v>
                </c:pt>
                <c:pt idx="27">
                  <c:v>3000</c:v>
                </c:pt>
                <c:pt idx="28">
                  <c:v>3000</c:v>
                </c:pt>
                <c:pt idx="29">
                  <c:v>3000</c:v>
                </c:pt>
                <c:pt idx="30">
                  <c:v>3500</c:v>
                </c:pt>
                <c:pt idx="31">
                  <c:v>3500</c:v>
                </c:pt>
                <c:pt idx="32">
                  <c:v>3500</c:v>
                </c:pt>
                <c:pt idx="33">
                  <c:v>3500</c:v>
                </c:pt>
                <c:pt idx="34">
                  <c:v>3500</c:v>
                </c:pt>
                <c:pt idx="35">
                  <c:v>4000</c:v>
                </c:pt>
                <c:pt idx="36">
                  <c:v>4000</c:v>
                </c:pt>
                <c:pt idx="37">
                  <c:v>4000</c:v>
                </c:pt>
                <c:pt idx="38">
                  <c:v>4000</c:v>
                </c:pt>
                <c:pt idx="39">
                  <c:v>4000</c:v>
                </c:pt>
                <c:pt idx="40">
                  <c:v>4500</c:v>
                </c:pt>
                <c:pt idx="41">
                  <c:v>4500</c:v>
                </c:pt>
                <c:pt idx="42">
                  <c:v>4500</c:v>
                </c:pt>
                <c:pt idx="43">
                  <c:v>4500</c:v>
                </c:pt>
                <c:pt idx="44">
                  <c:v>4500</c:v>
                </c:pt>
                <c:pt idx="45">
                  <c:v>5000</c:v>
                </c:pt>
                <c:pt idx="46">
                  <c:v>5000</c:v>
                </c:pt>
                <c:pt idx="47">
                  <c:v>5000</c:v>
                </c:pt>
                <c:pt idx="48">
                  <c:v>5000</c:v>
                </c:pt>
                <c:pt idx="49">
                  <c:v>5000</c:v>
                </c:pt>
                <c:pt idx="50">
                  <c:v>5500</c:v>
                </c:pt>
                <c:pt idx="51">
                  <c:v>5500</c:v>
                </c:pt>
                <c:pt idx="52">
                  <c:v>5500</c:v>
                </c:pt>
                <c:pt idx="53">
                  <c:v>5500</c:v>
                </c:pt>
                <c:pt idx="54">
                  <c:v>5500</c:v>
                </c:pt>
                <c:pt idx="55">
                  <c:v>6000</c:v>
                </c:pt>
                <c:pt idx="56">
                  <c:v>6000</c:v>
                </c:pt>
                <c:pt idx="57">
                  <c:v>6000</c:v>
                </c:pt>
                <c:pt idx="58">
                  <c:v>6000</c:v>
                </c:pt>
                <c:pt idx="59">
                  <c:v>6000</c:v>
                </c:pt>
                <c:pt idx="60">
                  <c:v>6500</c:v>
                </c:pt>
                <c:pt idx="61">
                  <c:v>6500</c:v>
                </c:pt>
                <c:pt idx="62">
                  <c:v>6500</c:v>
                </c:pt>
                <c:pt idx="63">
                  <c:v>6500</c:v>
                </c:pt>
                <c:pt idx="64">
                  <c:v>6500</c:v>
                </c:pt>
                <c:pt idx="65">
                  <c:v>7000</c:v>
                </c:pt>
                <c:pt idx="66">
                  <c:v>7000</c:v>
                </c:pt>
                <c:pt idx="67">
                  <c:v>7000</c:v>
                </c:pt>
                <c:pt idx="68">
                  <c:v>7000</c:v>
                </c:pt>
                <c:pt idx="69">
                  <c:v>7000</c:v>
                </c:pt>
                <c:pt idx="70">
                  <c:v>7500</c:v>
                </c:pt>
                <c:pt idx="71">
                  <c:v>7500</c:v>
                </c:pt>
                <c:pt idx="72">
                  <c:v>7500</c:v>
                </c:pt>
                <c:pt idx="73">
                  <c:v>7500</c:v>
                </c:pt>
                <c:pt idx="74">
                  <c:v>7500</c:v>
                </c:pt>
                <c:pt idx="75">
                  <c:v>8000</c:v>
                </c:pt>
                <c:pt idx="76">
                  <c:v>8000</c:v>
                </c:pt>
                <c:pt idx="77">
                  <c:v>8000</c:v>
                </c:pt>
                <c:pt idx="78">
                  <c:v>8000</c:v>
                </c:pt>
                <c:pt idx="79">
                  <c:v>8000</c:v>
                </c:pt>
                <c:pt idx="80">
                  <c:v>8500</c:v>
                </c:pt>
                <c:pt idx="81">
                  <c:v>8500</c:v>
                </c:pt>
                <c:pt idx="82">
                  <c:v>8500</c:v>
                </c:pt>
                <c:pt idx="83">
                  <c:v>8500</c:v>
                </c:pt>
                <c:pt idx="84">
                  <c:v>8500</c:v>
                </c:pt>
                <c:pt idx="85">
                  <c:v>9000</c:v>
                </c:pt>
                <c:pt idx="86">
                  <c:v>9000</c:v>
                </c:pt>
                <c:pt idx="87">
                  <c:v>9000</c:v>
                </c:pt>
                <c:pt idx="88">
                  <c:v>9000</c:v>
                </c:pt>
                <c:pt idx="89">
                  <c:v>9000</c:v>
                </c:pt>
                <c:pt idx="90">
                  <c:v>9500</c:v>
                </c:pt>
                <c:pt idx="91">
                  <c:v>9500</c:v>
                </c:pt>
                <c:pt idx="92">
                  <c:v>9500</c:v>
                </c:pt>
                <c:pt idx="93">
                  <c:v>9500</c:v>
                </c:pt>
                <c:pt idx="94">
                  <c:v>9500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3-904C-4C12-9BA2-7ADFE5BBD9AF}"/>
            </c:ext>
          </c:extLst>
        </c:ser>
        <c:dLbls>
          <c:showLegendKey val="0"/>
          <c:showVal val="0"/>
          <c:showCatName val="0"/>
          <c:showSerName val="0"/>
          <c:showPercent val="0"/>
          <c:showBubbleSize val="0"/>
        </c:dLbls>
        <c:axId val="472486304"/>
        <c:axId val="472483024"/>
      </c:areaChart>
      <c:catAx>
        <c:axId val="47248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t>
                </a:r>
                <a:r>
                  <a:rPr lang="en-GB" baseline="0"/>
                  <a:t> </a:t>
                </a:r>
                <a:r>
                  <a:rPr lang="en-GB"/>
                  <a:t>User or Tenant 'Units' (U)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3024"/>
        <c:crosses val="autoZero"/>
        <c:auto val="1"/>
        <c:lblAlgn val="ctr"/>
        <c:lblOffset val="100"/>
        <c:tickLblSkip val="10"/>
        <c:noMultiLvlLbl val="0"/>
      </c:catAx>
      <c:valAx>
        <c:axId val="472483024"/>
        <c:scaling>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Cost of</a:t>
                </a:r>
                <a:r>
                  <a:rPr lang="en-GB" baseline="0"/>
                  <a:t> Service / Calendar Month (COS PCM)</a:t>
                </a:r>
                <a:endParaRPr lang="en-GB"/>
              </a:p>
            </c:rich>
          </c:tx>
          <c:layout>
            <c:manualLayout>
              <c:xMode val="edge"/>
              <c:yMode val="edge"/>
              <c:x val="1.3656114214773432E-2"/>
              <c:y val="0.266052282236169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6304"/>
        <c:crossesAt val="1"/>
        <c:crossBetween val="midCat"/>
        <c:majorUnit val="2000"/>
        <c:min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Sheet1!$B$2</c:f>
              <c:strCache>
                <c:ptCount val="1"/>
                <c:pt idx="0">
                  <c:v>On-Premise @ $5000 50/U</c:v>
                </c:pt>
              </c:strCache>
            </c:strRef>
          </c:tx>
          <c:spPr>
            <a:solidFill>
              <a:srgbClr val="C00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Sheet1!$B$3:$B$103</c:f>
              <c:numCache>
                <c:formatCode>General</c:formatCode>
                <c:ptCount val="101"/>
                <c:pt idx="0">
                  <c:v>5000</c:v>
                </c:pt>
                <c:pt idx="1">
                  <c:v>5000</c:v>
                </c:pt>
                <c:pt idx="2">
                  <c:v>5000</c:v>
                </c:pt>
                <c:pt idx="3">
                  <c:v>5000</c:v>
                </c:pt>
                <c:pt idx="4">
                  <c:v>5000</c:v>
                </c:pt>
                <c:pt idx="5">
                  <c:v>5000</c:v>
                </c:pt>
                <c:pt idx="6">
                  <c:v>5000</c:v>
                </c:pt>
                <c:pt idx="7">
                  <c:v>5000</c:v>
                </c:pt>
                <c:pt idx="8">
                  <c:v>5000</c:v>
                </c:pt>
                <c:pt idx="9">
                  <c:v>5000</c:v>
                </c:pt>
                <c:pt idx="10">
                  <c:v>5000</c:v>
                </c:pt>
                <c:pt idx="11">
                  <c:v>5000</c:v>
                </c:pt>
                <c:pt idx="12">
                  <c:v>5000</c:v>
                </c:pt>
                <c:pt idx="13">
                  <c:v>5000</c:v>
                </c:pt>
                <c:pt idx="14">
                  <c:v>5000</c:v>
                </c:pt>
                <c:pt idx="15">
                  <c:v>5000</c:v>
                </c:pt>
                <c:pt idx="16">
                  <c:v>5000</c:v>
                </c:pt>
                <c:pt idx="17">
                  <c:v>5000</c:v>
                </c:pt>
                <c:pt idx="18">
                  <c:v>5000</c:v>
                </c:pt>
                <c:pt idx="19">
                  <c:v>5000</c:v>
                </c:pt>
                <c:pt idx="20">
                  <c:v>5000</c:v>
                </c:pt>
                <c:pt idx="21">
                  <c:v>5000</c:v>
                </c:pt>
                <c:pt idx="22">
                  <c:v>5000</c:v>
                </c:pt>
                <c:pt idx="23">
                  <c:v>5000</c:v>
                </c:pt>
                <c:pt idx="24">
                  <c:v>5000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10000</c:v>
                </c:pt>
                <c:pt idx="51">
                  <c:v>10000</c:v>
                </c:pt>
                <c:pt idx="52">
                  <c:v>10000</c:v>
                </c:pt>
                <c:pt idx="53">
                  <c:v>10000</c:v>
                </c:pt>
                <c:pt idx="54">
                  <c:v>10000</c:v>
                </c:pt>
                <c:pt idx="55">
                  <c:v>10000</c:v>
                </c:pt>
                <c:pt idx="56">
                  <c:v>10000</c:v>
                </c:pt>
                <c:pt idx="57">
                  <c:v>10000</c:v>
                </c:pt>
                <c:pt idx="58">
                  <c:v>10000</c:v>
                </c:pt>
                <c:pt idx="59">
                  <c:v>10000</c:v>
                </c:pt>
                <c:pt idx="60">
                  <c:v>10000</c:v>
                </c:pt>
                <c:pt idx="61">
                  <c:v>10000</c:v>
                </c:pt>
                <c:pt idx="62">
                  <c:v>10000</c:v>
                </c:pt>
                <c:pt idx="63">
                  <c:v>10000</c:v>
                </c:pt>
                <c:pt idx="64">
                  <c:v>10000</c:v>
                </c:pt>
                <c:pt idx="65">
                  <c:v>10000</c:v>
                </c:pt>
                <c:pt idx="66">
                  <c:v>10000</c:v>
                </c:pt>
                <c:pt idx="67">
                  <c:v>10000</c:v>
                </c:pt>
                <c:pt idx="68">
                  <c:v>10000</c:v>
                </c:pt>
                <c:pt idx="69">
                  <c:v>10000</c:v>
                </c:pt>
                <c:pt idx="70">
                  <c:v>10000</c:v>
                </c:pt>
                <c:pt idx="71">
                  <c:v>10000</c:v>
                </c:pt>
                <c:pt idx="72">
                  <c:v>10000</c:v>
                </c:pt>
                <c:pt idx="73">
                  <c:v>10000</c:v>
                </c:pt>
                <c:pt idx="74">
                  <c:v>10000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15000</c:v>
                </c:pt>
              </c:numCache>
            </c:numRef>
          </c:val>
          <c:extLst>
            <c:ext xmlns:c16="http://schemas.microsoft.com/office/drawing/2014/chart" uri="{C3380CC4-5D6E-409C-BE32-E72D297353CC}">
              <c16:uniqueId val="{00000000-904C-4C12-9BA2-7ADFE5BBD9AF}"/>
            </c:ext>
          </c:extLst>
        </c:ser>
        <c:ser>
          <c:idx val="1"/>
          <c:order val="1"/>
          <c:tx>
            <c:strRef>
              <c:f>Sheet1!$C$2</c:f>
              <c:strCache>
                <c:ptCount val="1"/>
                <c:pt idx="0">
                  <c:v>IaaS VM @ $2500 25/U </c:v>
                </c:pt>
              </c:strCache>
            </c:strRef>
          </c:tx>
          <c:spPr>
            <a:solidFill>
              <a:srgbClr val="FFC00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Sheet1!$C$3:$C$103</c:f>
              <c:numCache>
                <c:formatCode>General</c:formatCode>
                <c:ptCount val="101"/>
                <c:pt idx="0">
                  <c:v>2500</c:v>
                </c:pt>
                <c:pt idx="1">
                  <c:v>2500</c:v>
                </c:pt>
                <c:pt idx="2">
                  <c:v>2500</c:v>
                </c:pt>
                <c:pt idx="3">
                  <c:v>2500</c:v>
                </c:pt>
                <c:pt idx="4">
                  <c:v>2500</c:v>
                </c:pt>
                <c:pt idx="5">
                  <c:v>2500</c:v>
                </c:pt>
                <c:pt idx="6">
                  <c:v>2500</c:v>
                </c:pt>
                <c:pt idx="7">
                  <c:v>2500</c:v>
                </c:pt>
                <c:pt idx="8">
                  <c:v>2500</c:v>
                </c:pt>
                <c:pt idx="9">
                  <c:v>2500</c:v>
                </c:pt>
                <c:pt idx="10">
                  <c:v>2500</c:v>
                </c:pt>
                <c:pt idx="11">
                  <c:v>2500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5000</c:v>
                </c:pt>
                <c:pt idx="26">
                  <c:v>5000</c:v>
                </c:pt>
                <c:pt idx="27">
                  <c:v>5000</c:v>
                </c:pt>
                <c:pt idx="28">
                  <c:v>5000</c:v>
                </c:pt>
                <c:pt idx="29">
                  <c:v>5000</c:v>
                </c:pt>
                <c:pt idx="30">
                  <c:v>5000</c:v>
                </c:pt>
                <c:pt idx="31">
                  <c:v>5000</c:v>
                </c:pt>
                <c:pt idx="32">
                  <c:v>5000</c:v>
                </c:pt>
                <c:pt idx="33">
                  <c:v>5000</c:v>
                </c:pt>
                <c:pt idx="34">
                  <c:v>5000</c:v>
                </c:pt>
                <c:pt idx="35">
                  <c:v>5000</c:v>
                </c:pt>
                <c:pt idx="36">
                  <c:v>5000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7500</c:v>
                </c:pt>
                <c:pt idx="51">
                  <c:v>7500</c:v>
                </c:pt>
                <c:pt idx="52">
                  <c:v>7500</c:v>
                </c:pt>
                <c:pt idx="53">
                  <c:v>7500</c:v>
                </c:pt>
                <c:pt idx="54">
                  <c:v>7500</c:v>
                </c:pt>
                <c:pt idx="55">
                  <c:v>7500</c:v>
                </c:pt>
                <c:pt idx="56">
                  <c:v>7500</c:v>
                </c:pt>
                <c:pt idx="57">
                  <c:v>7500</c:v>
                </c:pt>
                <c:pt idx="58">
                  <c:v>7500</c:v>
                </c:pt>
                <c:pt idx="59">
                  <c:v>7500</c:v>
                </c:pt>
                <c:pt idx="60">
                  <c:v>7500</c:v>
                </c:pt>
                <c:pt idx="61">
                  <c:v>7500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10000</c:v>
                </c:pt>
                <c:pt idx="76">
                  <c:v>10000</c:v>
                </c:pt>
                <c:pt idx="77">
                  <c:v>10000</c:v>
                </c:pt>
                <c:pt idx="78">
                  <c:v>10000</c:v>
                </c:pt>
                <c:pt idx="79">
                  <c:v>10000</c:v>
                </c:pt>
                <c:pt idx="80">
                  <c:v>10000</c:v>
                </c:pt>
                <c:pt idx="81">
                  <c:v>10000</c:v>
                </c:pt>
                <c:pt idx="82">
                  <c:v>10000</c:v>
                </c:pt>
                <c:pt idx="83">
                  <c:v>10000</c:v>
                </c:pt>
                <c:pt idx="84">
                  <c:v>10000</c:v>
                </c:pt>
                <c:pt idx="85">
                  <c:v>10000</c:v>
                </c:pt>
                <c:pt idx="86">
                  <c:v>10000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1-904C-4C12-9BA2-7ADFE5BBD9AF}"/>
            </c:ext>
          </c:extLst>
        </c:ser>
        <c:ser>
          <c:idx val="2"/>
          <c:order val="2"/>
          <c:tx>
            <c:strRef>
              <c:f>Sheet1!$D$2</c:f>
              <c:strCache>
                <c:ptCount val="1"/>
                <c:pt idx="0">
                  <c:v>IaaS VM @ $1250 12.5/U </c:v>
                </c:pt>
              </c:strCache>
            </c:strRef>
          </c:tx>
          <c:spPr>
            <a:solidFill>
              <a:srgbClr val="00B05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Sheet1!$D$3:$D$103</c:f>
              <c:numCache>
                <c:formatCode>General</c:formatCode>
                <c:ptCount val="101"/>
                <c:pt idx="0">
                  <c:v>1250</c:v>
                </c:pt>
                <c:pt idx="1">
                  <c:v>1250</c:v>
                </c:pt>
                <c:pt idx="2">
                  <c:v>1250</c:v>
                </c:pt>
                <c:pt idx="3">
                  <c:v>1250</c:v>
                </c:pt>
                <c:pt idx="4">
                  <c:v>1250</c:v>
                </c:pt>
                <c:pt idx="5">
                  <c:v>1250</c:v>
                </c:pt>
                <c:pt idx="6">
                  <c:v>1250</c:v>
                </c:pt>
                <c:pt idx="7">
                  <c:v>1250</c:v>
                </c:pt>
                <c:pt idx="8">
                  <c:v>1250</c:v>
                </c:pt>
                <c:pt idx="9">
                  <c:v>1250</c:v>
                </c:pt>
                <c:pt idx="10">
                  <c:v>1250</c:v>
                </c:pt>
                <c:pt idx="11">
                  <c:v>1250</c:v>
                </c:pt>
                <c:pt idx="12">
                  <c:v>2500</c:v>
                </c:pt>
                <c:pt idx="13">
                  <c:v>2500</c:v>
                </c:pt>
                <c:pt idx="14">
                  <c:v>2500</c:v>
                </c:pt>
                <c:pt idx="15">
                  <c:v>2500</c:v>
                </c:pt>
                <c:pt idx="16">
                  <c:v>2500</c:v>
                </c:pt>
                <c:pt idx="17">
                  <c:v>2500</c:v>
                </c:pt>
                <c:pt idx="18">
                  <c:v>2500</c:v>
                </c:pt>
                <c:pt idx="19">
                  <c:v>2500</c:v>
                </c:pt>
                <c:pt idx="20">
                  <c:v>2500</c:v>
                </c:pt>
                <c:pt idx="21">
                  <c:v>2500</c:v>
                </c:pt>
                <c:pt idx="22">
                  <c:v>2500</c:v>
                </c:pt>
                <c:pt idx="23">
                  <c:v>2500</c:v>
                </c:pt>
                <c:pt idx="24">
                  <c:v>2500</c:v>
                </c:pt>
                <c:pt idx="25">
                  <c:v>3750</c:v>
                </c:pt>
                <c:pt idx="26">
                  <c:v>3750</c:v>
                </c:pt>
                <c:pt idx="27">
                  <c:v>3750</c:v>
                </c:pt>
                <c:pt idx="28">
                  <c:v>3750</c:v>
                </c:pt>
                <c:pt idx="29">
                  <c:v>3750</c:v>
                </c:pt>
                <c:pt idx="30">
                  <c:v>3750</c:v>
                </c:pt>
                <c:pt idx="31">
                  <c:v>3750</c:v>
                </c:pt>
                <c:pt idx="32">
                  <c:v>3750</c:v>
                </c:pt>
                <c:pt idx="33">
                  <c:v>3750</c:v>
                </c:pt>
                <c:pt idx="34">
                  <c:v>3750</c:v>
                </c:pt>
                <c:pt idx="35">
                  <c:v>3750</c:v>
                </c:pt>
                <c:pt idx="36">
                  <c:v>3750</c:v>
                </c:pt>
                <c:pt idx="37">
                  <c:v>5000</c:v>
                </c:pt>
                <c:pt idx="38">
                  <c:v>5000</c:v>
                </c:pt>
                <c:pt idx="39">
                  <c:v>5000</c:v>
                </c:pt>
                <c:pt idx="40">
                  <c:v>5000</c:v>
                </c:pt>
                <c:pt idx="41">
                  <c:v>5000</c:v>
                </c:pt>
                <c:pt idx="42">
                  <c:v>5000</c:v>
                </c:pt>
                <c:pt idx="43">
                  <c:v>5000</c:v>
                </c:pt>
                <c:pt idx="44">
                  <c:v>5000</c:v>
                </c:pt>
                <c:pt idx="45">
                  <c:v>5000</c:v>
                </c:pt>
                <c:pt idx="46">
                  <c:v>5000</c:v>
                </c:pt>
                <c:pt idx="47">
                  <c:v>5000</c:v>
                </c:pt>
                <c:pt idx="48">
                  <c:v>5000</c:v>
                </c:pt>
                <c:pt idx="49">
                  <c:v>5000</c:v>
                </c:pt>
                <c:pt idx="50">
                  <c:v>6250</c:v>
                </c:pt>
                <c:pt idx="51">
                  <c:v>6250</c:v>
                </c:pt>
                <c:pt idx="52">
                  <c:v>6250</c:v>
                </c:pt>
                <c:pt idx="53">
                  <c:v>6250</c:v>
                </c:pt>
                <c:pt idx="54">
                  <c:v>6250</c:v>
                </c:pt>
                <c:pt idx="55">
                  <c:v>6250</c:v>
                </c:pt>
                <c:pt idx="56">
                  <c:v>6250</c:v>
                </c:pt>
                <c:pt idx="57">
                  <c:v>6250</c:v>
                </c:pt>
                <c:pt idx="58">
                  <c:v>6250</c:v>
                </c:pt>
                <c:pt idx="59">
                  <c:v>6250</c:v>
                </c:pt>
                <c:pt idx="60">
                  <c:v>6250</c:v>
                </c:pt>
                <c:pt idx="61">
                  <c:v>6250</c:v>
                </c:pt>
                <c:pt idx="62">
                  <c:v>7500</c:v>
                </c:pt>
                <c:pt idx="63">
                  <c:v>7500</c:v>
                </c:pt>
                <c:pt idx="64">
                  <c:v>7500</c:v>
                </c:pt>
                <c:pt idx="65">
                  <c:v>7500</c:v>
                </c:pt>
                <c:pt idx="66">
                  <c:v>7500</c:v>
                </c:pt>
                <c:pt idx="67">
                  <c:v>7500</c:v>
                </c:pt>
                <c:pt idx="68">
                  <c:v>7500</c:v>
                </c:pt>
                <c:pt idx="69">
                  <c:v>7500</c:v>
                </c:pt>
                <c:pt idx="70">
                  <c:v>7500</c:v>
                </c:pt>
                <c:pt idx="71">
                  <c:v>7500</c:v>
                </c:pt>
                <c:pt idx="72">
                  <c:v>7500</c:v>
                </c:pt>
                <c:pt idx="73">
                  <c:v>7500</c:v>
                </c:pt>
                <c:pt idx="74">
                  <c:v>7500</c:v>
                </c:pt>
                <c:pt idx="75">
                  <c:v>8750</c:v>
                </c:pt>
                <c:pt idx="76">
                  <c:v>8750</c:v>
                </c:pt>
                <c:pt idx="77">
                  <c:v>8750</c:v>
                </c:pt>
                <c:pt idx="78">
                  <c:v>8750</c:v>
                </c:pt>
                <c:pt idx="79">
                  <c:v>8750</c:v>
                </c:pt>
                <c:pt idx="80">
                  <c:v>8750</c:v>
                </c:pt>
                <c:pt idx="81">
                  <c:v>8750</c:v>
                </c:pt>
                <c:pt idx="82">
                  <c:v>8750</c:v>
                </c:pt>
                <c:pt idx="83">
                  <c:v>8750</c:v>
                </c:pt>
                <c:pt idx="84">
                  <c:v>8750</c:v>
                </c:pt>
                <c:pt idx="85">
                  <c:v>8750</c:v>
                </c:pt>
                <c:pt idx="86">
                  <c:v>8750</c:v>
                </c:pt>
                <c:pt idx="87">
                  <c:v>10000</c:v>
                </c:pt>
                <c:pt idx="88">
                  <c:v>10000</c:v>
                </c:pt>
                <c:pt idx="89">
                  <c:v>10000</c:v>
                </c:pt>
                <c:pt idx="90">
                  <c:v>10000</c:v>
                </c:pt>
                <c:pt idx="91">
                  <c:v>10000</c:v>
                </c:pt>
                <c:pt idx="92">
                  <c:v>10000</c:v>
                </c:pt>
                <c:pt idx="93">
                  <c:v>10000</c:v>
                </c:pt>
                <c:pt idx="94">
                  <c:v>10000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2-904C-4C12-9BA2-7ADFE5BBD9AF}"/>
            </c:ext>
          </c:extLst>
        </c:ser>
        <c:ser>
          <c:idx val="3"/>
          <c:order val="3"/>
          <c:tx>
            <c:strRef>
              <c:f>Sheet1!$E$2</c:f>
              <c:strCache>
                <c:ptCount val="1"/>
                <c:pt idx="0">
                  <c:v>PaaS Service @ $500 5/U</c:v>
                </c:pt>
              </c:strCache>
            </c:strRef>
          </c:tx>
          <c:spPr>
            <a:solidFill>
              <a:srgbClr val="00B0F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Sheet1!$E$3:$E$103</c:f>
              <c:numCache>
                <c:formatCode>General</c:formatCode>
                <c:ptCount val="101"/>
                <c:pt idx="0">
                  <c:v>500</c:v>
                </c:pt>
                <c:pt idx="1">
                  <c:v>500</c:v>
                </c:pt>
                <c:pt idx="2">
                  <c:v>500</c:v>
                </c:pt>
                <c:pt idx="3">
                  <c:v>500</c:v>
                </c:pt>
                <c:pt idx="4">
                  <c:v>500</c:v>
                </c:pt>
                <c:pt idx="5">
                  <c:v>1000</c:v>
                </c:pt>
                <c:pt idx="6">
                  <c:v>1000</c:v>
                </c:pt>
                <c:pt idx="7">
                  <c:v>1000</c:v>
                </c:pt>
                <c:pt idx="8">
                  <c:v>1000</c:v>
                </c:pt>
                <c:pt idx="9">
                  <c:v>1000</c:v>
                </c:pt>
                <c:pt idx="10">
                  <c:v>1500</c:v>
                </c:pt>
                <c:pt idx="11">
                  <c:v>1500</c:v>
                </c:pt>
                <c:pt idx="12">
                  <c:v>1500</c:v>
                </c:pt>
                <c:pt idx="13">
                  <c:v>1500</c:v>
                </c:pt>
                <c:pt idx="14">
                  <c:v>1500</c:v>
                </c:pt>
                <c:pt idx="15">
                  <c:v>2000</c:v>
                </c:pt>
                <c:pt idx="16">
                  <c:v>2000</c:v>
                </c:pt>
                <c:pt idx="17">
                  <c:v>2000</c:v>
                </c:pt>
                <c:pt idx="18">
                  <c:v>2000</c:v>
                </c:pt>
                <c:pt idx="19">
                  <c:v>2000</c:v>
                </c:pt>
                <c:pt idx="20">
                  <c:v>2500</c:v>
                </c:pt>
                <c:pt idx="21">
                  <c:v>2500</c:v>
                </c:pt>
                <c:pt idx="22">
                  <c:v>2500</c:v>
                </c:pt>
                <c:pt idx="23">
                  <c:v>2500</c:v>
                </c:pt>
                <c:pt idx="24">
                  <c:v>2500</c:v>
                </c:pt>
                <c:pt idx="25">
                  <c:v>3000</c:v>
                </c:pt>
                <c:pt idx="26">
                  <c:v>3000</c:v>
                </c:pt>
                <c:pt idx="27">
                  <c:v>3000</c:v>
                </c:pt>
                <c:pt idx="28">
                  <c:v>3000</c:v>
                </c:pt>
                <c:pt idx="29">
                  <c:v>3000</c:v>
                </c:pt>
                <c:pt idx="30">
                  <c:v>3500</c:v>
                </c:pt>
                <c:pt idx="31">
                  <c:v>3500</c:v>
                </c:pt>
                <c:pt idx="32">
                  <c:v>3500</c:v>
                </c:pt>
                <c:pt idx="33">
                  <c:v>3500</c:v>
                </c:pt>
                <c:pt idx="34">
                  <c:v>3500</c:v>
                </c:pt>
                <c:pt idx="35">
                  <c:v>4000</c:v>
                </c:pt>
                <c:pt idx="36">
                  <c:v>4000</c:v>
                </c:pt>
                <c:pt idx="37">
                  <c:v>4000</c:v>
                </c:pt>
                <c:pt idx="38">
                  <c:v>4000</c:v>
                </c:pt>
                <c:pt idx="39">
                  <c:v>4000</c:v>
                </c:pt>
                <c:pt idx="40">
                  <c:v>4500</c:v>
                </c:pt>
                <c:pt idx="41">
                  <c:v>4500</c:v>
                </c:pt>
                <c:pt idx="42">
                  <c:v>4500</c:v>
                </c:pt>
                <c:pt idx="43">
                  <c:v>4500</c:v>
                </c:pt>
                <c:pt idx="44">
                  <c:v>4500</c:v>
                </c:pt>
                <c:pt idx="45">
                  <c:v>5000</c:v>
                </c:pt>
                <c:pt idx="46">
                  <c:v>5000</c:v>
                </c:pt>
                <c:pt idx="47">
                  <c:v>5000</c:v>
                </c:pt>
                <c:pt idx="48">
                  <c:v>5000</c:v>
                </c:pt>
                <c:pt idx="49">
                  <c:v>5000</c:v>
                </c:pt>
                <c:pt idx="50">
                  <c:v>5500</c:v>
                </c:pt>
                <c:pt idx="51">
                  <c:v>5500</c:v>
                </c:pt>
                <c:pt idx="52">
                  <c:v>5500</c:v>
                </c:pt>
                <c:pt idx="53">
                  <c:v>5500</c:v>
                </c:pt>
                <c:pt idx="54">
                  <c:v>5500</c:v>
                </c:pt>
                <c:pt idx="55">
                  <c:v>6000</c:v>
                </c:pt>
                <c:pt idx="56">
                  <c:v>6000</c:v>
                </c:pt>
                <c:pt idx="57">
                  <c:v>6000</c:v>
                </c:pt>
                <c:pt idx="58">
                  <c:v>6000</c:v>
                </c:pt>
                <c:pt idx="59">
                  <c:v>6000</c:v>
                </c:pt>
                <c:pt idx="60">
                  <c:v>6500</c:v>
                </c:pt>
                <c:pt idx="61">
                  <c:v>6500</c:v>
                </c:pt>
                <c:pt idx="62">
                  <c:v>6500</c:v>
                </c:pt>
                <c:pt idx="63">
                  <c:v>6500</c:v>
                </c:pt>
                <c:pt idx="64">
                  <c:v>6500</c:v>
                </c:pt>
                <c:pt idx="65">
                  <c:v>7000</c:v>
                </c:pt>
                <c:pt idx="66">
                  <c:v>7000</c:v>
                </c:pt>
                <c:pt idx="67">
                  <c:v>7000</c:v>
                </c:pt>
                <c:pt idx="68">
                  <c:v>7000</c:v>
                </c:pt>
                <c:pt idx="69">
                  <c:v>7000</c:v>
                </c:pt>
                <c:pt idx="70">
                  <c:v>7500</c:v>
                </c:pt>
                <c:pt idx="71">
                  <c:v>7500</c:v>
                </c:pt>
                <c:pt idx="72">
                  <c:v>7500</c:v>
                </c:pt>
                <c:pt idx="73">
                  <c:v>7500</c:v>
                </c:pt>
                <c:pt idx="74">
                  <c:v>7500</c:v>
                </c:pt>
                <c:pt idx="75">
                  <c:v>8000</c:v>
                </c:pt>
                <c:pt idx="76">
                  <c:v>8000</c:v>
                </c:pt>
                <c:pt idx="77">
                  <c:v>8000</c:v>
                </c:pt>
                <c:pt idx="78">
                  <c:v>8000</c:v>
                </c:pt>
                <c:pt idx="79">
                  <c:v>8000</c:v>
                </c:pt>
                <c:pt idx="80">
                  <c:v>8500</c:v>
                </c:pt>
                <c:pt idx="81">
                  <c:v>8500</c:v>
                </c:pt>
                <c:pt idx="82">
                  <c:v>8500</c:v>
                </c:pt>
                <c:pt idx="83">
                  <c:v>8500</c:v>
                </c:pt>
                <c:pt idx="84">
                  <c:v>8500</c:v>
                </c:pt>
                <c:pt idx="85">
                  <c:v>9000</c:v>
                </c:pt>
                <c:pt idx="86">
                  <c:v>9000</c:v>
                </c:pt>
                <c:pt idx="87">
                  <c:v>9000</c:v>
                </c:pt>
                <c:pt idx="88">
                  <c:v>9000</c:v>
                </c:pt>
                <c:pt idx="89">
                  <c:v>9000</c:v>
                </c:pt>
                <c:pt idx="90">
                  <c:v>9500</c:v>
                </c:pt>
                <c:pt idx="91">
                  <c:v>9500</c:v>
                </c:pt>
                <c:pt idx="92">
                  <c:v>9500</c:v>
                </c:pt>
                <c:pt idx="93">
                  <c:v>9500</c:v>
                </c:pt>
                <c:pt idx="94">
                  <c:v>9500</c:v>
                </c:pt>
                <c:pt idx="95">
                  <c:v>10000</c:v>
                </c:pt>
                <c:pt idx="96">
                  <c:v>10000</c:v>
                </c:pt>
                <c:pt idx="97">
                  <c:v>10000</c:v>
                </c:pt>
                <c:pt idx="98">
                  <c:v>10000</c:v>
                </c:pt>
                <c:pt idx="99">
                  <c:v>10000</c:v>
                </c:pt>
                <c:pt idx="100">
                  <c:v>10000</c:v>
                </c:pt>
              </c:numCache>
            </c:numRef>
          </c:val>
          <c:extLst>
            <c:ext xmlns:c16="http://schemas.microsoft.com/office/drawing/2014/chart" uri="{C3380CC4-5D6E-409C-BE32-E72D297353CC}">
              <c16:uniqueId val="{00000003-904C-4C12-9BA2-7ADFE5BBD9AF}"/>
            </c:ext>
          </c:extLst>
        </c:ser>
        <c:ser>
          <c:idx val="4"/>
          <c:order val="4"/>
          <c:tx>
            <c:strRef>
              <c:f>Sheet1!$F$2</c:f>
              <c:strCache>
                <c:ptCount val="1"/>
                <c:pt idx="0">
                  <c:v>SAAS @ $100/U</c:v>
                </c:pt>
              </c:strCache>
            </c:strRef>
          </c:tx>
          <c:spPr>
            <a:solidFill>
              <a:srgbClr val="7030A0"/>
            </a:solidFill>
            <a:ln>
              <a:noFill/>
            </a:ln>
            <a:effectLst/>
          </c:spPr>
          <c:cat>
            <c:numRef>
              <c:f>Sheet1!$A$3:$A$103</c:f>
              <c:numCache>
                <c:formatCode>General</c:formatCode>
                <c:ptCount val="10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numCache>
            </c:numRef>
          </c:cat>
          <c:val>
            <c:numRef>
              <c:f>Sheet1!$F$2:$F$103</c:f>
              <c:numCache>
                <c:formatCode>General</c:formatCode>
                <c:ptCount val="102"/>
                <c:pt idx="0">
                  <c:v>0</c:v>
                </c:pt>
                <c:pt idx="1">
                  <c:v>100</c:v>
                </c:pt>
                <c:pt idx="2">
                  <c:v>200</c:v>
                </c:pt>
                <c:pt idx="3">
                  <c:v>300</c:v>
                </c:pt>
                <c:pt idx="4">
                  <c:v>400</c:v>
                </c:pt>
                <c:pt idx="5">
                  <c:v>500</c:v>
                </c:pt>
                <c:pt idx="6">
                  <c:v>600</c:v>
                </c:pt>
                <c:pt idx="7">
                  <c:v>700</c:v>
                </c:pt>
                <c:pt idx="8">
                  <c:v>800</c:v>
                </c:pt>
                <c:pt idx="9">
                  <c:v>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pt idx="24">
                  <c:v>2400</c:v>
                </c:pt>
                <c:pt idx="25">
                  <c:v>2500</c:v>
                </c:pt>
                <c:pt idx="26">
                  <c:v>2600</c:v>
                </c:pt>
                <c:pt idx="27">
                  <c:v>2700</c:v>
                </c:pt>
                <c:pt idx="28">
                  <c:v>2800</c:v>
                </c:pt>
                <c:pt idx="29">
                  <c:v>2900</c:v>
                </c:pt>
                <c:pt idx="30">
                  <c:v>3000</c:v>
                </c:pt>
                <c:pt idx="31">
                  <c:v>3100</c:v>
                </c:pt>
                <c:pt idx="32">
                  <c:v>3200</c:v>
                </c:pt>
                <c:pt idx="33">
                  <c:v>3300</c:v>
                </c:pt>
                <c:pt idx="34">
                  <c:v>3400</c:v>
                </c:pt>
                <c:pt idx="35">
                  <c:v>3500</c:v>
                </c:pt>
                <c:pt idx="36">
                  <c:v>3600</c:v>
                </c:pt>
                <c:pt idx="37">
                  <c:v>3700</c:v>
                </c:pt>
                <c:pt idx="38">
                  <c:v>3800</c:v>
                </c:pt>
                <c:pt idx="39">
                  <c:v>3900</c:v>
                </c:pt>
                <c:pt idx="40">
                  <c:v>4000</c:v>
                </c:pt>
                <c:pt idx="41">
                  <c:v>4100</c:v>
                </c:pt>
                <c:pt idx="42">
                  <c:v>4200</c:v>
                </c:pt>
                <c:pt idx="43">
                  <c:v>4300</c:v>
                </c:pt>
                <c:pt idx="44">
                  <c:v>4400</c:v>
                </c:pt>
                <c:pt idx="45">
                  <c:v>4500</c:v>
                </c:pt>
                <c:pt idx="46">
                  <c:v>4600</c:v>
                </c:pt>
                <c:pt idx="47">
                  <c:v>4700</c:v>
                </c:pt>
                <c:pt idx="48">
                  <c:v>4800</c:v>
                </c:pt>
                <c:pt idx="49">
                  <c:v>4900</c:v>
                </c:pt>
                <c:pt idx="50">
                  <c:v>5000</c:v>
                </c:pt>
                <c:pt idx="51">
                  <c:v>5100</c:v>
                </c:pt>
                <c:pt idx="52">
                  <c:v>5200</c:v>
                </c:pt>
                <c:pt idx="53">
                  <c:v>5300</c:v>
                </c:pt>
                <c:pt idx="54">
                  <c:v>5400</c:v>
                </c:pt>
                <c:pt idx="55">
                  <c:v>5500</c:v>
                </c:pt>
                <c:pt idx="56">
                  <c:v>5600</c:v>
                </c:pt>
                <c:pt idx="57">
                  <c:v>5700</c:v>
                </c:pt>
                <c:pt idx="58">
                  <c:v>5800</c:v>
                </c:pt>
                <c:pt idx="59">
                  <c:v>5900</c:v>
                </c:pt>
                <c:pt idx="60">
                  <c:v>6000</c:v>
                </c:pt>
                <c:pt idx="61">
                  <c:v>6100</c:v>
                </c:pt>
                <c:pt idx="62">
                  <c:v>6200</c:v>
                </c:pt>
                <c:pt idx="63">
                  <c:v>6300</c:v>
                </c:pt>
                <c:pt idx="64">
                  <c:v>6400</c:v>
                </c:pt>
                <c:pt idx="65">
                  <c:v>6500</c:v>
                </c:pt>
                <c:pt idx="66">
                  <c:v>6600</c:v>
                </c:pt>
                <c:pt idx="67">
                  <c:v>6700</c:v>
                </c:pt>
                <c:pt idx="68">
                  <c:v>6800</c:v>
                </c:pt>
                <c:pt idx="69">
                  <c:v>6900</c:v>
                </c:pt>
                <c:pt idx="70">
                  <c:v>7000</c:v>
                </c:pt>
                <c:pt idx="71">
                  <c:v>7100</c:v>
                </c:pt>
                <c:pt idx="72">
                  <c:v>7200</c:v>
                </c:pt>
                <c:pt idx="73">
                  <c:v>7300</c:v>
                </c:pt>
                <c:pt idx="74">
                  <c:v>7400</c:v>
                </c:pt>
                <c:pt idx="75">
                  <c:v>7500</c:v>
                </c:pt>
                <c:pt idx="76">
                  <c:v>7600</c:v>
                </c:pt>
                <c:pt idx="77">
                  <c:v>7700</c:v>
                </c:pt>
                <c:pt idx="78">
                  <c:v>7800</c:v>
                </c:pt>
                <c:pt idx="79">
                  <c:v>7900</c:v>
                </c:pt>
                <c:pt idx="80">
                  <c:v>8000</c:v>
                </c:pt>
                <c:pt idx="81">
                  <c:v>8100</c:v>
                </c:pt>
                <c:pt idx="82">
                  <c:v>8200</c:v>
                </c:pt>
                <c:pt idx="83">
                  <c:v>8300</c:v>
                </c:pt>
                <c:pt idx="84">
                  <c:v>8400</c:v>
                </c:pt>
                <c:pt idx="85">
                  <c:v>8500</c:v>
                </c:pt>
                <c:pt idx="86">
                  <c:v>8600</c:v>
                </c:pt>
                <c:pt idx="87">
                  <c:v>8700</c:v>
                </c:pt>
                <c:pt idx="88">
                  <c:v>8800</c:v>
                </c:pt>
                <c:pt idx="89">
                  <c:v>8900</c:v>
                </c:pt>
                <c:pt idx="90">
                  <c:v>9000</c:v>
                </c:pt>
                <c:pt idx="91">
                  <c:v>9100</c:v>
                </c:pt>
                <c:pt idx="92">
                  <c:v>9200</c:v>
                </c:pt>
                <c:pt idx="93">
                  <c:v>9300</c:v>
                </c:pt>
                <c:pt idx="94">
                  <c:v>9400</c:v>
                </c:pt>
                <c:pt idx="95">
                  <c:v>9500</c:v>
                </c:pt>
                <c:pt idx="96">
                  <c:v>9600</c:v>
                </c:pt>
                <c:pt idx="97">
                  <c:v>9700</c:v>
                </c:pt>
                <c:pt idx="98">
                  <c:v>9800</c:v>
                </c:pt>
                <c:pt idx="99">
                  <c:v>9900</c:v>
                </c:pt>
                <c:pt idx="100">
                  <c:v>10000</c:v>
                </c:pt>
                <c:pt idx="101">
                  <c:v>10100</c:v>
                </c:pt>
              </c:numCache>
            </c:numRef>
          </c:val>
          <c:extLst>
            <c:ext xmlns:c16="http://schemas.microsoft.com/office/drawing/2014/chart" uri="{C3380CC4-5D6E-409C-BE32-E72D297353CC}">
              <c16:uniqueId val="{00000004-904C-4C12-9BA2-7ADFE5BBD9AF}"/>
            </c:ext>
          </c:extLst>
        </c:ser>
        <c:dLbls>
          <c:showLegendKey val="0"/>
          <c:showVal val="0"/>
          <c:showCatName val="0"/>
          <c:showSerName val="0"/>
          <c:showPercent val="0"/>
          <c:showBubbleSize val="0"/>
        </c:dLbls>
        <c:axId val="472486304"/>
        <c:axId val="472483024"/>
      </c:areaChart>
      <c:catAx>
        <c:axId val="47248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t>
                </a:r>
                <a:r>
                  <a:rPr lang="en-GB" baseline="0"/>
                  <a:t> </a:t>
                </a:r>
                <a:r>
                  <a:rPr lang="en-GB"/>
                  <a:t>User or Tenant 'Units' (U)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3024"/>
        <c:crosses val="autoZero"/>
        <c:auto val="1"/>
        <c:lblAlgn val="ctr"/>
        <c:lblOffset val="100"/>
        <c:tickLblSkip val="10"/>
        <c:noMultiLvlLbl val="0"/>
      </c:catAx>
      <c:valAx>
        <c:axId val="472483024"/>
        <c:scaling>
          <c:orientation val="minMax"/>
          <c:max val="10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Cost of</a:t>
                </a:r>
                <a:r>
                  <a:rPr lang="en-GB" baseline="0"/>
                  <a:t> Service / Calendar Month (COS PCM)</a:t>
                </a:r>
                <a:endParaRPr lang="en-GB"/>
              </a:p>
            </c:rich>
          </c:tx>
          <c:layout>
            <c:manualLayout>
              <c:xMode val="edge"/>
              <c:yMode val="edge"/>
              <c:x val="1.3656114214773432E-2"/>
              <c:y val="0.266052282236169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486304"/>
        <c:crossesAt val="1"/>
        <c:crossBetween val="midCat"/>
        <c:majorUnit val="2000"/>
        <c:minorUnit val="1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By Consumption Based Contract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Cloud Provider</c:v>
                </c:pt>
              </c:strCache>
            </c:strRef>
          </c:tx>
          <c:spPr>
            <a:ln w="2857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100</c:v>
                </c:pt>
                <c:pt idx="1">
                  <c:v>120</c:v>
                </c:pt>
                <c:pt idx="2">
                  <c:v>130</c:v>
                </c:pt>
                <c:pt idx="3">
                  <c:v>140</c:v>
                </c:pt>
              </c:numCache>
            </c:numRef>
          </c:val>
          <c:smooth val="0"/>
          <c:extLst>
            <c:ext xmlns:c16="http://schemas.microsoft.com/office/drawing/2014/chart" uri="{C3380CC4-5D6E-409C-BE32-E72D297353CC}">
              <c16:uniqueId val="{00000000-2FBA-419C-9E42-EE77B1CF25A8}"/>
            </c:ext>
          </c:extLst>
        </c:ser>
        <c:ser>
          <c:idx val="1"/>
          <c:order val="1"/>
          <c:tx>
            <c:strRef>
              <c:f>Sheet1!$C$1</c:f>
              <c:strCache>
                <c:ptCount val="1"/>
                <c:pt idx="0">
                  <c:v>DevOps</c:v>
                </c:pt>
              </c:strCache>
            </c:strRef>
          </c:tx>
          <c:spPr>
            <a:ln w="28575"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General</c:formatCode>
                <c:ptCount val="4"/>
                <c:pt idx="0">
                  <c:v>150</c:v>
                </c:pt>
                <c:pt idx="1">
                  <c:v>170</c:v>
                </c:pt>
                <c:pt idx="2">
                  <c:v>180</c:v>
                </c:pt>
                <c:pt idx="3">
                  <c:v>200</c:v>
                </c:pt>
              </c:numCache>
            </c:numRef>
          </c:val>
          <c:smooth val="0"/>
          <c:extLst>
            <c:ext xmlns:c16="http://schemas.microsoft.com/office/drawing/2014/chart" uri="{C3380CC4-5D6E-409C-BE32-E72D297353CC}">
              <c16:uniqueId val="{00000001-2FBA-419C-9E42-EE77B1CF25A8}"/>
            </c:ext>
          </c:extLst>
        </c:ser>
        <c:ser>
          <c:idx val="2"/>
          <c:order val="2"/>
          <c:tx>
            <c:strRef>
              <c:f>Sheet1!$D$1</c:f>
              <c:strCache>
                <c:ptCount val="1"/>
                <c:pt idx="0">
                  <c:v>Margin</c:v>
                </c:pt>
              </c:strCache>
            </c:strRef>
          </c:tx>
          <c:spPr>
            <a:ln w="28575" cap="rnd">
              <a:solidFill>
                <a:schemeClr val="accent6"/>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General</c:formatCode>
                <c:ptCount val="4"/>
                <c:pt idx="0">
                  <c:v>200</c:v>
                </c:pt>
                <c:pt idx="1">
                  <c:v>250</c:v>
                </c:pt>
                <c:pt idx="2">
                  <c:v>300</c:v>
                </c:pt>
                <c:pt idx="3">
                  <c:v>350</c:v>
                </c:pt>
              </c:numCache>
            </c:numRef>
          </c:val>
          <c:smooth val="0"/>
          <c:extLst>
            <c:ext xmlns:c16="http://schemas.microsoft.com/office/drawing/2014/chart" uri="{C3380CC4-5D6E-409C-BE32-E72D297353CC}">
              <c16:uniqueId val="{00000002-2FBA-419C-9E42-EE77B1CF25A8}"/>
            </c:ext>
          </c:extLst>
        </c:ser>
        <c:dLbls>
          <c:showLegendKey val="0"/>
          <c:showVal val="0"/>
          <c:showCatName val="0"/>
          <c:showSerName val="0"/>
          <c:showPercent val="0"/>
          <c:showBubbleSize val="0"/>
        </c:dLbls>
        <c:smooth val="0"/>
        <c:axId val="628712784"/>
        <c:axId val="628708848"/>
      </c:lineChart>
      <c:catAx>
        <c:axId val="628712784"/>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Users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08848"/>
        <c:crosses val="autoZero"/>
        <c:auto val="1"/>
        <c:lblAlgn val="ctr"/>
        <c:lblOffset val="100"/>
        <c:noMultiLvlLbl val="0"/>
      </c:catAx>
      <c:valAx>
        <c:axId val="62870884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1/30/2017 8:42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1/30/2017 8:42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creativecommons.org/licenses/by-sa/2.0/deed.en"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creativecommons.org/licenses/by-sa/2.0/deed.en"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8406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Life as a developer</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was more easy a couple years ago:</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write code, ship a new version every 2 years  and then the cycle began again.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are used to build what we call 3 tiers architectures with these tiers usually tightly coupled with maintenance windows over the week end so we can patch all the tiers together in one shot.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With the cloud everything changed,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not only are the</a:t>
            </a:r>
            <a:r>
              <a:rPr lang="en-US" sz="900" kern="1200" baseline="0" dirty="0">
                <a:solidFill>
                  <a:schemeClr val="tx1"/>
                </a:solidFill>
                <a:effectLst/>
                <a:latin typeface="Segoe UI Light" pitchFamily="34" charset="0"/>
                <a:ea typeface="+mn-ea"/>
                <a:cs typeface="+mn-cs"/>
              </a:rPr>
              <a:t> dev teams</a:t>
            </a:r>
            <a:r>
              <a:rPr lang="en-US" sz="900" kern="1200" dirty="0">
                <a:solidFill>
                  <a:schemeClr val="tx1"/>
                </a:solidFill>
                <a:effectLst/>
                <a:latin typeface="Segoe UI Light" pitchFamily="34" charset="0"/>
                <a:ea typeface="+mn-ea"/>
                <a:cs typeface="+mn-cs"/>
              </a:rPr>
              <a:t> now responsible to build application features but they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need to make sure that the code they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write is scalable and runs reliably, that their services are always available, run efficiently with</a:t>
            </a:r>
            <a:r>
              <a:rPr lang="en-US" sz="900" kern="1200" baseline="0" dirty="0">
                <a:solidFill>
                  <a:schemeClr val="tx1"/>
                </a:solidFill>
                <a:effectLst/>
                <a:latin typeface="Segoe UI Light" pitchFamily="34" charset="0"/>
                <a:ea typeface="+mn-ea"/>
                <a:cs typeface="+mn-cs"/>
              </a:rPr>
              <a:t> the </a:t>
            </a:r>
            <a:r>
              <a:rPr lang="en-US" sz="900" kern="1200" dirty="0">
                <a:solidFill>
                  <a:schemeClr val="tx1"/>
                </a:solidFill>
                <a:effectLst/>
                <a:latin typeface="Segoe UI Light" pitchFamily="34" charset="0"/>
                <a:ea typeface="+mn-ea"/>
                <a:cs typeface="+mn-cs"/>
              </a:rPr>
              <a:t>best performance</a:t>
            </a:r>
            <a:r>
              <a:rPr lang="en-US" sz="900" kern="1200" baseline="0" dirty="0">
                <a:solidFill>
                  <a:schemeClr val="tx1"/>
                </a:solidFill>
                <a:effectLst/>
                <a:latin typeface="Segoe UI Light" pitchFamily="34" charset="0"/>
                <a:ea typeface="+mn-ea"/>
                <a:cs typeface="+mn-cs"/>
              </a:rPr>
              <a:t> and </a:t>
            </a:r>
            <a:r>
              <a:rPr lang="en-US" sz="900" kern="1200" dirty="0">
                <a:solidFill>
                  <a:schemeClr val="tx1"/>
                </a:solidFill>
                <a:effectLst/>
                <a:latin typeface="Segoe UI Light" pitchFamily="34" charset="0"/>
                <a:ea typeface="+mn-ea"/>
                <a:cs typeface="+mn-cs"/>
              </a:rPr>
              <a:t>lowest latency</a:t>
            </a:r>
            <a:r>
              <a:rPr lang="en-US" sz="900" kern="1200" baseline="0" dirty="0">
                <a:solidFill>
                  <a:schemeClr val="tx1"/>
                </a:solidFill>
                <a:effectLst/>
                <a:latin typeface="Segoe UI Light" pitchFamily="34" charset="0"/>
                <a:ea typeface="+mn-ea"/>
                <a:cs typeface="+mn-cs"/>
              </a:rPr>
              <a:t> – all of the time being mindful of delivery at the lowest </a:t>
            </a:r>
            <a:r>
              <a:rPr lang="en-US" sz="900" kern="1200" dirty="0">
                <a:solidFill>
                  <a:schemeClr val="tx1"/>
                </a:solidFill>
                <a:effectLst/>
                <a:latin typeface="Segoe UI Light" pitchFamily="34" charset="0"/>
                <a:ea typeface="+mn-ea"/>
                <a:cs typeface="+mn-cs"/>
              </a:rPr>
              <a:t>COS</a:t>
            </a:r>
            <a:r>
              <a:rPr lang="en-US" sz="900" kern="1200" baseline="0" dirty="0">
                <a:solidFill>
                  <a:schemeClr val="tx1"/>
                </a:solidFill>
                <a:effectLst/>
                <a:latin typeface="Segoe UI Light" pitchFamily="34" charset="0"/>
                <a:ea typeface="+mn-ea"/>
                <a:cs typeface="+mn-cs"/>
              </a:rPr>
              <a:t> / COGS or Cost of Service.</a:t>
            </a:r>
            <a:r>
              <a:rPr lang="en-US" sz="900" kern="1200" dirty="0">
                <a:solidFill>
                  <a:schemeClr val="tx1"/>
                </a:solidFill>
                <a:effectLst/>
                <a:latin typeface="Segoe UI Light" pitchFamily="34" charset="0"/>
                <a:ea typeface="+mn-ea"/>
                <a:cs typeface="+mn-cs"/>
              </a:rPr>
              <a:t> </a:t>
            </a:r>
          </a:p>
          <a:p>
            <a:r>
              <a:rPr lang="fr-FR"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At</a:t>
            </a:r>
            <a:r>
              <a:rPr lang="en-US" sz="900" kern="1200" baseline="0" dirty="0">
                <a:solidFill>
                  <a:schemeClr val="tx1"/>
                </a:solidFill>
                <a:effectLst/>
                <a:latin typeface="Segoe UI Light" pitchFamily="34" charset="0"/>
                <a:ea typeface="+mn-ea"/>
                <a:cs typeface="+mn-cs"/>
              </a:rPr>
              <a:t> the same time </a:t>
            </a:r>
            <a:r>
              <a:rPr lang="en-US" sz="900" kern="1200" dirty="0">
                <a:solidFill>
                  <a:schemeClr val="tx1"/>
                </a:solidFill>
                <a:effectLst/>
                <a:latin typeface="Segoe UI Light" pitchFamily="34" charset="0"/>
                <a:ea typeface="+mn-ea"/>
                <a:cs typeface="+mn-cs"/>
              </a:rPr>
              <a:t>architecture we used to build services  has changed in the cloud world,</a:t>
            </a:r>
            <a:r>
              <a:rPr lang="en-US" sz="900" kern="1200" baseline="0" dirty="0">
                <a:solidFill>
                  <a:schemeClr val="tx1"/>
                </a:solidFill>
                <a:effectLst/>
                <a:latin typeface="Segoe UI Light" pitchFamily="34" charset="0"/>
                <a:ea typeface="+mn-ea"/>
                <a:cs typeface="+mn-cs"/>
              </a:rPr>
              <a:t> todays services are global, and need to be hot-patched as those maintenance windows are no longer allowed.</a:t>
            </a: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3035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42588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There is a schema-versioned instance of the multi-tenant app as well, but I’m going to ignore it here.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1713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1/30/2017 8:42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138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14</a:t>
            </a:fld>
            <a:endParaRPr lang="en-US" sz="1900" kern="0" dirty="0">
              <a:solidFill>
                <a:sysClr val="windowText" lastClr="000000"/>
              </a:solidFill>
            </a:endParaRPr>
          </a:p>
        </p:txBody>
      </p:sp>
    </p:spTree>
    <p:extLst>
      <p:ext uri="{BB962C8B-B14F-4D97-AF65-F5344CB8AC3E}">
        <p14:creationId xmlns:p14="http://schemas.microsoft.com/office/powerpoint/2010/main" val="393305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There are a few versions and subtle differences to this pattern.</a:t>
            </a:r>
          </a:p>
          <a:p>
            <a:endParaRPr lang="en-GB" dirty="0"/>
          </a:p>
          <a:p>
            <a:pPr marL="171450" indent="-171450">
              <a:buFontTx/>
              <a:buChar char="-"/>
            </a:pPr>
            <a:r>
              <a:rPr lang="en-GB" dirty="0"/>
              <a:t>CDN caching of the whole site – works well for relatively static sites</a:t>
            </a:r>
          </a:p>
          <a:p>
            <a:pPr marL="171450" indent="-171450">
              <a:buFontTx/>
              <a:buChar char="-"/>
            </a:pPr>
            <a:endParaRPr lang="en-GB" dirty="0"/>
          </a:p>
          <a:p>
            <a:pPr marL="171450" indent="-171450">
              <a:buFontTx/>
              <a:buChar char="-"/>
            </a:pPr>
            <a:r>
              <a:rPr lang="en-GB" dirty="0"/>
              <a:t>Output Caching via Redis / files – works well for sites that take a lot of CPU to generate output</a:t>
            </a:r>
          </a:p>
          <a:p>
            <a:pPr marL="171450" indent="-171450">
              <a:buFontTx/>
              <a:buChar char="-"/>
            </a:pPr>
            <a:endParaRPr lang="en-GB" dirty="0"/>
          </a:p>
          <a:p>
            <a:pPr marL="171450" indent="-171450">
              <a:buFontTx/>
              <a:buChar char="-"/>
            </a:pPr>
            <a:r>
              <a:rPr lang="en-GB" dirty="0"/>
              <a:t>Pre-Generated output of the whole site, this works if you are generating really media intensive sites.</a:t>
            </a:r>
          </a:p>
          <a:p>
            <a:pPr marL="171450" indent="-171450">
              <a:buFontTx/>
              <a:buChar char="-"/>
            </a:pPr>
            <a:endParaRPr lang="en-GB"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1" dirty="0"/>
              <a:t>Storage</a:t>
            </a:r>
            <a:r>
              <a:rPr lang="en-GB" b="1" baseline="0" dirty="0"/>
              <a:t> is usually cheaper than compute.</a:t>
            </a:r>
            <a:endParaRPr lang="en-GB" b="1"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67751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3679">
              <a:spcAft>
                <a:spcPts val="359"/>
              </a:spcAft>
            </a:pPr>
            <a:endParaRPr lang="en-GB" dirty="0"/>
          </a:p>
          <a:p>
            <a:pPr defTabSz="983679">
              <a:spcAft>
                <a:spcPts val="359"/>
              </a:spcAft>
            </a:pPr>
            <a:endParaRPr lang="en-GB" dirty="0"/>
          </a:p>
          <a:p>
            <a:pPr defTabSz="983679">
              <a:spcAft>
                <a:spcPts val="359"/>
              </a:spcAft>
            </a:pPr>
            <a:endParaRPr lang="en-GB"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3643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Consolidate</a:t>
            </a:r>
            <a:r>
              <a:rPr lang="en-GB" b="1" baseline="0" dirty="0"/>
              <a:t> multiple services and tenants into one service hosting footprint to consume spare resource.</a:t>
            </a:r>
          </a:p>
          <a:p>
            <a:endParaRPr lang="en-GB" baseline="0" dirty="0"/>
          </a:p>
          <a:p>
            <a:pPr marL="388712" lvl="1" indent="-171450">
              <a:buFont typeface="Arial" panose="020B0604020202020204" pitchFamily="34" charset="0"/>
              <a:buChar char="•"/>
            </a:pPr>
            <a:r>
              <a:rPr lang="en-GB" baseline="0" dirty="0"/>
              <a:t>Consider App Service Hosting Plans </a:t>
            </a:r>
          </a:p>
          <a:p>
            <a:pPr marL="388712" lvl="1" indent="-171450">
              <a:buFont typeface="Arial" panose="020B0604020202020204" pitchFamily="34" charset="0"/>
              <a:buChar char="•"/>
            </a:pPr>
            <a:r>
              <a:rPr lang="en-GB" baseline="0" dirty="0"/>
              <a:t>Virtual Machines and Containers</a:t>
            </a:r>
          </a:p>
          <a:p>
            <a:pPr marL="388712" lvl="1" indent="-171450">
              <a:buFont typeface="Arial" panose="020B0604020202020204" pitchFamily="34" charset="0"/>
              <a:buChar char="•"/>
            </a:pPr>
            <a:r>
              <a:rPr lang="en-GB" baseline="0" dirty="0"/>
              <a:t>Service Fabric and Microservices</a:t>
            </a:r>
          </a:p>
          <a:p>
            <a:pPr marL="171450" indent="-171450">
              <a:buFont typeface="Arial" panose="020B0604020202020204" pitchFamily="34" charset="0"/>
              <a:buChar char="•"/>
            </a:pPr>
            <a:endParaRPr lang="en-GB" baseline="0" dirty="0"/>
          </a:p>
          <a:p>
            <a:pPr marL="0" indent="0">
              <a:buFont typeface="Arial" panose="020B0604020202020204" pitchFamily="34" charset="0"/>
              <a:buNone/>
            </a:pPr>
            <a:r>
              <a:rPr lang="en-GB" b="1" baseline="0" dirty="0"/>
              <a:t>This pattern works well where you have lots of ‘small’ services that will under-consume even the smallest of single servers.</a:t>
            </a:r>
          </a:p>
          <a:p>
            <a:endParaRPr lang="en-GB" dirty="0"/>
          </a:p>
          <a:p>
            <a:r>
              <a:rPr lang="en-GB" dirty="0"/>
              <a:t>e.g. microservices</a:t>
            </a:r>
            <a:r>
              <a:rPr lang="en-GB" baseline="0" dirty="0"/>
              <a:t>, lots of small tenant apps, clusters of n-tier apps</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77547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Developer Pattern:</a:t>
            </a:r>
            <a:r>
              <a:rPr lang="en-GB" b="1" baseline="0" dirty="0"/>
              <a:t> </a:t>
            </a:r>
            <a:r>
              <a:rPr lang="en-GB" b="1" dirty="0"/>
              <a:t>Push Inserts through Queue with a single consumer</a:t>
            </a:r>
            <a:r>
              <a:rPr lang="en-GB" b="1" baseline="0" dirty="0"/>
              <a:t> and allow a grace period to </a:t>
            </a:r>
            <a:endParaRPr lang="en-GB" b="1" dirty="0"/>
          </a:p>
          <a:p>
            <a:endParaRPr lang="en-GB" dirty="0"/>
          </a:p>
          <a:p>
            <a:r>
              <a:rPr lang="en-GB" dirty="0"/>
              <a:t>// Talk about queue pattern. </a:t>
            </a:r>
          </a:p>
          <a:p>
            <a:endParaRPr lang="en-GB" dirty="0"/>
          </a:p>
          <a:p>
            <a:r>
              <a:rPr lang="en-GB" dirty="0"/>
              <a:t>Asynchronous, so return a 202 – Accepted http message, not a 200 – Success message</a:t>
            </a:r>
          </a:p>
          <a:p>
            <a:endParaRPr lang="en-GB" dirty="0"/>
          </a:p>
          <a:p>
            <a:r>
              <a:rPr lang="en-GB" dirty="0"/>
              <a:t>CAN Expose a query function </a:t>
            </a:r>
            <a:r>
              <a:rPr lang="en-GB" dirty="0" err="1"/>
              <a:t>url</a:t>
            </a:r>
            <a:r>
              <a:rPr lang="en-GB" dirty="0"/>
              <a:t> separately for the result (blob endpoint)</a:t>
            </a:r>
          </a:p>
          <a:p>
            <a:endParaRPr lang="en-GB" dirty="0"/>
          </a:p>
          <a:p>
            <a:r>
              <a:rPr lang="en-GB" dirty="0"/>
              <a:t>Eventually bottleneck will be 24 hr operation of a maximum sized queue consumer.</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62225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already implemented for us for free as we are using functions, if we simply choose a hosting plan with multiple cores or instances then webjobs / functions will run it flat out.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0407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of</a:t>
            </a:r>
            <a:r>
              <a:rPr lang="en-US" baseline="0" dirty="0"/>
              <a:t> them will run on Virtual Machines, Azure is simply a deployment switch.</a:t>
            </a:r>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a:t>
            </a:fld>
            <a:endParaRPr lang="en-US" sz="1900" kern="0" dirty="0">
              <a:solidFill>
                <a:sysClr val="windowText" lastClr="000000"/>
              </a:solidFill>
            </a:endParaRPr>
          </a:p>
        </p:txBody>
      </p:sp>
    </p:spTree>
    <p:extLst>
      <p:ext uri="{BB962C8B-B14F-4D97-AF65-F5344CB8AC3E}">
        <p14:creationId xmlns:p14="http://schemas.microsoft.com/office/powerpoint/2010/main" val="69580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9172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93936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6027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2310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49626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56401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GB" sz="900" dirty="0">
                <a:gradFill>
                  <a:gsLst>
                    <a:gs pos="2917">
                      <a:schemeClr val="tx1"/>
                    </a:gs>
                    <a:gs pos="30000">
                      <a:schemeClr val="tx1"/>
                    </a:gs>
                  </a:gsLst>
                  <a:lin ang="5400000" scaled="0"/>
                </a:gradFill>
              </a:rPr>
              <a:t>Lets Open :- </a:t>
            </a:r>
            <a:r>
              <a:rPr lang="en-GB" sz="900" dirty="0">
                <a:gradFill>
                  <a:gsLst>
                    <a:gs pos="2917">
                      <a:schemeClr val="tx1"/>
                    </a:gs>
                    <a:gs pos="30000">
                      <a:schemeClr val="tx1"/>
                    </a:gs>
                  </a:gsLst>
                  <a:lin ang="5400000" scaled="0"/>
                </a:gradFill>
                <a:hlinkClick r:id="rId3"/>
              </a:rPr>
              <a:t>https://azure.microsoft.com/en-us/pricing/calculator/</a:t>
            </a:r>
            <a:endParaRPr lang="en-GB" sz="900" dirty="0">
              <a:gradFill>
                <a:gsLst>
                  <a:gs pos="2917">
                    <a:schemeClr val="tx1"/>
                  </a:gs>
                  <a:gs pos="30000">
                    <a:schemeClr val="tx1"/>
                  </a:gs>
                </a:gsLst>
                <a:lin ang="5400000" scaled="0"/>
              </a:gradFill>
            </a:endParaRP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Add Virtual Machines</a:t>
            </a:r>
          </a:p>
          <a:p>
            <a:pPr>
              <a:lnSpc>
                <a:spcPct val="90000"/>
              </a:lnSpc>
              <a:spcAft>
                <a:spcPts val="600"/>
              </a:spcAft>
            </a:pPr>
            <a:r>
              <a:rPr lang="en-GB" sz="900" dirty="0">
                <a:gradFill>
                  <a:gsLst>
                    <a:gs pos="2917">
                      <a:schemeClr val="tx1"/>
                    </a:gs>
                    <a:gs pos="30000">
                      <a:schemeClr val="tx1"/>
                    </a:gs>
                  </a:gsLst>
                  <a:lin ang="5400000" scaled="0"/>
                </a:gradFill>
              </a:rPr>
              <a:t>Select UK South / Windows / Standard / D1V2 : £90.39/month</a:t>
            </a: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Change the number to 2x D1V2 : £180.77/month</a:t>
            </a:r>
          </a:p>
          <a:p>
            <a:r>
              <a:rPr lang="en-GB" baseline="0" dirty="0"/>
              <a:t>Change the number to 72 x D1V2 : £6507.73/month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Change the number to 3 x size to G5 (Switch to West Europe) : £18465/month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375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GB" sz="900" dirty="0">
                <a:gradFill>
                  <a:gsLst>
                    <a:gs pos="2917">
                      <a:schemeClr val="tx1"/>
                    </a:gs>
                    <a:gs pos="30000">
                      <a:schemeClr val="tx1"/>
                    </a:gs>
                  </a:gsLst>
                  <a:lin ang="5400000" scaled="0"/>
                </a:gradFill>
              </a:rPr>
              <a:t>Lets Open :- </a:t>
            </a:r>
            <a:r>
              <a:rPr lang="en-GB" sz="900" dirty="0">
                <a:gradFill>
                  <a:gsLst>
                    <a:gs pos="2917">
                      <a:schemeClr val="tx1"/>
                    </a:gs>
                    <a:gs pos="30000">
                      <a:schemeClr val="tx1"/>
                    </a:gs>
                  </a:gsLst>
                  <a:lin ang="5400000" scaled="0"/>
                </a:gradFill>
                <a:hlinkClick r:id="rId3"/>
              </a:rPr>
              <a:t>https://azure.microsoft.com/en-us/pricing/calculator/</a:t>
            </a:r>
            <a:endParaRPr lang="en-GB" sz="900" dirty="0">
              <a:gradFill>
                <a:gsLst>
                  <a:gs pos="2917">
                    <a:schemeClr val="tx1"/>
                  </a:gs>
                  <a:gs pos="30000">
                    <a:schemeClr val="tx1"/>
                  </a:gs>
                </a:gsLst>
                <a:lin ang="5400000" scaled="0"/>
              </a:gradFill>
            </a:endParaRP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Add Virtual Machines</a:t>
            </a:r>
          </a:p>
          <a:p>
            <a:pPr>
              <a:lnSpc>
                <a:spcPct val="90000"/>
              </a:lnSpc>
              <a:spcAft>
                <a:spcPts val="600"/>
              </a:spcAft>
            </a:pPr>
            <a:r>
              <a:rPr lang="en-GB" sz="900" dirty="0">
                <a:gradFill>
                  <a:gsLst>
                    <a:gs pos="2917">
                      <a:schemeClr val="tx1"/>
                    </a:gs>
                    <a:gs pos="30000">
                      <a:schemeClr val="tx1"/>
                    </a:gs>
                  </a:gsLst>
                  <a:lin ang="5400000" scaled="0"/>
                </a:gradFill>
              </a:rPr>
              <a:t>Select UK South / Windows / Standard / D1V2 : £90.39/month</a:t>
            </a: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Change the number to 2x D1V2 : £180.77/month</a:t>
            </a:r>
          </a:p>
          <a:p>
            <a:r>
              <a:rPr lang="en-GB" baseline="0" dirty="0"/>
              <a:t>Change the number to 72 x D1V2 : £6507.73/month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Change the number to 3 x size to G5 (Switch to West Europe) : £18465/month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4783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22136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29</a:t>
            </a:fld>
            <a:endParaRPr lang="en-US" sz="1900" kern="0" dirty="0">
              <a:solidFill>
                <a:sysClr val="windowText" lastClr="000000"/>
              </a:solidFill>
            </a:endParaRPr>
          </a:p>
        </p:txBody>
      </p:sp>
    </p:spTree>
    <p:extLst>
      <p:ext uri="{BB962C8B-B14F-4D97-AF65-F5344CB8AC3E}">
        <p14:creationId xmlns:p14="http://schemas.microsoft.com/office/powerpoint/2010/main" val="50969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E&amp;OE</a:t>
            </a:r>
            <a:r>
              <a:rPr lang="en-GB" baseline="0" dirty="0"/>
              <a:t> on pricing = some prices are rounded and calculated on specific regions, should be correct as at 31/01/2017… for the UK South Region.</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4158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accent3"/>
                </a:solidFill>
              </a:rPr>
              <a:t>Admin</a:t>
            </a:r>
            <a:r>
              <a:rPr lang="en-GB" b="1" baseline="0" dirty="0">
                <a:solidFill>
                  <a:schemeClr val="accent3"/>
                </a:solidFill>
              </a:rPr>
              <a:t> / IT Pro consideration</a:t>
            </a:r>
            <a:endParaRPr lang="en-GB" b="1" dirty="0">
              <a:solidFill>
                <a:schemeClr val="accent3"/>
              </a:solidFill>
            </a:endParaRPr>
          </a:p>
          <a:p>
            <a:endParaRPr lang="en-GB" dirty="0"/>
          </a:p>
          <a:p>
            <a:r>
              <a:rPr lang="en-GB" dirty="0"/>
              <a:t>Switch in portal. Explain each type of storage and where it is appropriate</a:t>
            </a:r>
          </a:p>
          <a:p>
            <a:endParaRPr lang="en-GB" dirty="0"/>
          </a:p>
          <a:p>
            <a:r>
              <a:rPr lang="en-GB" b="1" dirty="0"/>
              <a:t>Talk about Optimistic concurrency for blobs and containers</a:t>
            </a:r>
          </a:p>
          <a:p>
            <a:r>
              <a:rPr lang="en-GB" dirty="0"/>
              <a:t>The Storage service assigns an identifier to every object stored. This identifier is updated every time an update operation is performed on an object. The identifier is returned to the client as part of an HTTP GET response using the </a:t>
            </a:r>
            <a:r>
              <a:rPr lang="en-GB" dirty="0" err="1"/>
              <a:t>ETag</a:t>
            </a:r>
            <a:r>
              <a:rPr lang="en-GB" dirty="0"/>
              <a:t> (entity tag) header that is defined within the HTTP protocol.</a:t>
            </a:r>
          </a:p>
          <a:p>
            <a:endParaRPr lang="en-GB" dirty="0"/>
          </a:p>
          <a:p>
            <a:r>
              <a:rPr lang="en-GB" b="1" dirty="0"/>
              <a:t>Clarify that the Performance and latency levels locally</a:t>
            </a:r>
            <a:r>
              <a:rPr lang="en-GB" b="1" baseline="0" dirty="0"/>
              <a:t> for LRS / ZRS / GRS and RA-GRS are *identical* the secondaries are written to ASYNCHRONOUSLY.</a:t>
            </a:r>
            <a:endParaRPr lang="en-GB" b="1"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17613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accent3"/>
                </a:solidFill>
              </a:rPr>
              <a:t>Admin</a:t>
            </a:r>
            <a:r>
              <a:rPr lang="en-GB" b="1" baseline="0" dirty="0">
                <a:solidFill>
                  <a:schemeClr val="accent3"/>
                </a:solidFill>
              </a:rPr>
              <a:t> / IT Pro consideration</a:t>
            </a:r>
            <a:endParaRPr lang="en-GB" b="1" dirty="0">
              <a:solidFill>
                <a:schemeClr val="accent3"/>
              </a:solidFill>
            </a:endParaRPr>
          </a:p>
          <a:p>
            <a:endParaRPr lang="en-GB" dirty="0"/>
          </a:p>
          <a:p>
            <a:r>
              <a:rPr lang="en-GB" dirty="0"/>
              <a:t>Switch in portal. Explain each type of storage and where it is appropriate</a:t>
            </a:r>
          </a:p>
          <a:p>
            <a:endParaRPr lang="en-GB" dirty="0"/>
          </a:p>
          <a:p>
            <a:r>
              <a:rPr lang="en-GB" b="1" dirty="0"/>
              <a:t>Talk about Optimistic concurrency for blobs and containers</a:t>
            </a:r>
          </a:p>
          <a:p>
            <a:r>
              <a:rPr lang="en-GB" dirty="0"/>
              <a:t>The Storage service assigns an identifier to every object stored. This identifier is updated every time an update operation is performed on an object. The identifier is returned to the client as part of an HTTP GET response using the </a:t>
            </a:r>
            <a:r>
              <a:rPr lang="en-GB" dirty="0" err="1"/>
              <a:t>ETag</a:t>
            </a:r>
            <a:r>
              <a:rPr lang="en-GB" dirty="0"/>
              <a:t> (entity tag) header that is defined within the HTTP protocol.</a:t>
            </a:r>
          </a:p>
          <a:p>
            <a:endParaRPr lang="en-GB" dirty="0"/>
          </a:p>
          <a:p>
            <a:r>
              <a:rPr lang="en-GB" b="1" dirty="0"/>
              <a:t>Clarify that the Performance and latency levels locally</a:t>
            </a:r>
            <a:r>
              <a:rPr lang="en-GB" b="1" baseline="0" dirty="0"/>
              <a:t> for LRS / ZRS / GRS and RA-GRS are *identical* the secondaries are written to ASYNCHRONOUSLY.</a:t>
            </a:r>
            <a:endParaRPr lang="en-GB" b="1"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48484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4493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0159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34</a:t>
            </a:fld>
            <a:endParaRPr lang="en-US" sz="1900" kern="0" dirty="0">
              <a:solidFill>
                <a:sysClr val="windowText" lastClr="000000"/>
              </a:solidFill>
            </a:endParaRPr>
          </a:p>
        </p:txBody>
      </p:sp>
    </p:spTree>
    <p:extLst>
      <p:ext uri="{BB962C8B-B14F-4D97-AF65-F5344CB8AC3E}">
        <p14:creationId xmlns:p14="http://schemas.microsoft.com/office/powerpoint/2010/main" val="1172061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60722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Cloud Services,</a:t>
            </a:r>
            <a:r>
              <a:rPr lang="en-GB" baseline="0" dirty="0"/>
              <a:t> </a:t>
            </a:r>
          </a:p>
          <a:p>
            <a:endParaRPr lang="en-GB" baseline="0" dirty="0"/>
          </a:p>
          <a:p>
            <a:r>
              <a:rPr lang="en-GB" baseline="0" dirty="0"/>
              <a:t>Which is a ‘classic’ technology (Still completely supported for the foreseeable future) and is a precursor (PaaS version) of VM Scale Sets.</a:t>
            </a:r>
          </a:p>
          <a:p>
            <a:endParaRPr lang="en-GB" baseline="0" dirty="0"/>
          </a:p>
          <a:p>
            <a:r>
              <a:rPr lang="en-GB" baseline="0" dirty="0"/>
              <a:t>You deploy a package and we spin up and manage the environment.</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9080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Cloud Services,</a:t>
            </a:r>
            <a:r>
              <a:rPr lang="en-GB" baseline="0" dirty="0"/>
              <a:t> </a:t>
            </a:r>
          </a:p>
          <a:p>
            <a:endParaRPr lang="en-GB" baseline="0" dirty="0"/>
          </a:p>
          <a:p>
            <a:r>
              <a:rPr lang="en-GB" baseline="0" dirty="0"/>
              <a:t>Which is a ‘classic’ technology (Still completely supported for the foreseeable future) and is a precursor (PaaS version) of VM Scale Sets.</a:t>
            </a:r>
          </a:p>
          <a:p>
            <a:endParaRPr lang="en-GB" baseline="0" dirty="0"/>
          </a:p>
          <a:p>
            <a:r>
              <a:rPr lang="en-GB" baseline="0" dirty="0"/>
              <a:t>You deploy a package and we spin up and manage the environment.</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032501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for </a:t>
            </a:r>
            <a:r>
              <a:rPr lang="en-GB" dirty="0" err="1"/>
              <a:t>colourblindness</a:t>
            </a:r>
            <a:r>
              <a:rPr lang="en-GB" baseline="0" dirty="0"/>
              <a:t> – </a:t>
            </a:r>
          </a:p>
          <a:p>
            <a:endParaRPr lang="en-GB" baseline="0" dirty="0"/>
          </a:p>
          <a:p>
            <a:r>
              <a:rPr lang="en-GB" dirty="0"/>
              <a:t>This is a non HA</a:t>
            </a:r>
            <a:r>
              <a:rPr lang="en-GB" baseline="0" dirty="0"/>
              <a:t> workload. </a:t>
            </a:r>
            <a:r>
              <a:rPr lang="en-GB" dirty="0"/>
              <a:t>$500</a:t>
            </a:r>
            <a:r>
              <a:rPr lang="en-GB" baseline="0" dirty="0"/>
              <a:t>0 per server, each server supports up to 50 users, at 51 we need 2 servers. And so on…</a:t>
            </a:r>
          </a:p>
          <a:p>
            <a:endParaRPr lang="en-GB" baseline="0" dirty="0"/>
          </a:p>
          <a:p>
            <a:r>
              <a:rPr lang="en-GB" baseline="0" dirty="0"/>
              <a:t>If the profile looks like the white line the service slows down in the blue segment, and is under provisioned in the red.</a:t>
            </a:r>
          </a:p>
          <a:p>
            <a:endParaRPr lang="en-GB" baseline="0" dirty="0"/>
          </a:p>
          <a:p>
            <a:r>
              <a:rPr lang="en-GB" baseline="0" dirty="0"/>
              <a:t>The pink line is much more likely, service is massively overprovisioned.</a:t>
            </a:r>
          </a:p>
          <a:p>
            <a:endParaRPr lang="en-GB" baseline="0" dirty="0"/>
          </a:p>
          <a:p>
            <a:endParaRPr lang="en-GB" baseline="0" dirty="0"/>
          </a:p>
          <a:p>
            <a:endParaRPr lang="en-GB" baseline="0" dirty="0"/>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924395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that workload up into</a:t>
            </a:r>
            <a:r>
              <a:rPr lang="en-GB" baseline="0" dirty="0"/>
              <a:t> a classic IaaS lift and shift, converts the capital expenditure into opex instantly.</a:t>
            </a:r>
          </a:p>
          <a:p>
            <a:endParaRPr lang="en-GB" baseline="0" dirty="0"/>
          </a:p>
          <a:p>
            <a:r>
              <a:rPr lang="en-GB" baseline="0" dirty="0"/>
              <a:t>Use twice the number of servers, at half of the size. </a:t>
            </a:r>
          </a:p>
          <a:p>
            <a:endParaRPr lang="en-GB" baseline="0" dirty="0"/>
          </a:p>
          <a:p>
            <a:r>
              <a:rPr lang="en-GB" baseline="0" dirty="0"/>
              <a:t>As you can see, this makes the on-premise model look quite wasteful as services rarely run at full capacity 24x7. </a:t>
            </a:r>
          </a:p>
          <a:p>
            <a:endParaRPr lang="en-GB" dirty="0"/>
          </a:p>
          <a:p>
            <a:r>
              <a:rPr lang="en-GB" dirty="0"/>
              <a:t>Again white line</a:t>
            </a:r>
            <a:r>
              <a:rPr lang="en-GB" baseline="0" dirty="0"/>
              <a:t> is bad.</a:t>
            </a:r>
          </a:p>
          <a:p>
            <a:endParaRPr lang="en-GB" baseline="0" dirty="0"/>
          </a:p>
          <a:p>
            <a:r>
              <a:rPr lang="en-GB" baseline="0" dirty="0"/>
              <a:t>Pink line is bad.</a:t>
            </a:r>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47723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32356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halve</a:t>
            </a:r>
            <a:r>
              <a:rPr lang="en-GB" baseline="0" dirty="0"/>
              <a:t> the size of the deployment instances again (2x as many instances of half the size). </a:t>
            </a:r>
          </a:p>
          <a:p>
            <a:endParaRPr lang="en-GB" baseline="0" dirty="0"/>
          </a:p>
          <a:p>
            <a:r>
              <a:rPr lang="en-GB" baseline="0" dirty="0"/>
              <a:t>This is a </a:t>
            </a:r>
            <a:r>
              <a:rPr lang="en-GB" baseline="0" dirty="0" err="1"/>
              <a:t>a</a:t>
            </a:r>
            <a:r>
              <a:rPr lang="en-GB" baseline="0" dirty="0"/>
              <a:t> classic appdev deployment in a startup.</a:t>
            </a:r>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052756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Because App Service</a:t>
            </a:r>
            <a:r>
              <a:rPr lang="en-GB" baseline="0" dirty="0"/>
              <a:t> Scales Faster than IaaS (even scale sets) as there are pre-pooled VMs to deploy to and all instances are the same.</a:t>
            </a:r>
          </a:p>
          <a:p>
            <a:endParaRPr lang="en-GB" baseline="0" dirty="0"/>
          </a:p>
          <a:p>
            <a:r>
              <a:rPr lang="en-GB" baseline="0" dirty="0"/>
              <a:t>You can scale out even more aggressively, here we have decreased the instance size by another ~60% and increased the number of instances accordingly.</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506079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ISVs and SaaS providers</a:t>
            </a:r>
            <a:r>
              <a:rPr lang="en-GB" baseline="0" dirty="0"/>
              <a:t> want to sell at this model, so the blue line needs to be as close to the purple one as possible.</a:t>
            </a:r>
          </a:p>
          <a:p>
            <a:endParaRPr lang="en-GB" baseline="0" dirty="0"/>
          </a:p>
          <a:p>
            <a:r>
              <a:rPr lang="en-GB" baseline="0" dirty="0"/>
              <a:t>Customers deploying at the RED model will either get priced out of the market, or lose money. </a:t>
            </a:r>
          </a:p>
          <a:p>
            <a:endParaRPr lang="en-GB" baseline="0" dirty="0"/>
          </a:p>
          <a:p>
            <a:r>
              <a:rPr lang="en-GB" dirty="0"/>
              <a:t>If you are charging per tenant – unit</a:t>
            </a:r>
            <a:r>
              <a:rPr lang="en-GB" baseline="0" dirty="0"/>
              <a:t> (for capacity)</a:t>
            </a:r>
            <a:r>
              <a:rPr lang="en-GB" dirty="0"/>
              <a:t>,</a:t>
            </a:r>
            <a:r>
              <a:rPr lang="en-GB" baseline="0" dirty="0"/>
              <a:t> then your deployment pattern needs to be as close to the purple line as possible, as does your pricing.</a:t>
            </a:r>
          </a:p>
          <a:p>
            <a:endParaRPr lang="en-GB" baseline="0" dirty="0"/>
          </a:p>
          <a:p>
            <a:r>
              <a:rPr lang="en-GB" baseline="0" dirty="0"/>
              <a:t>Ideally one unit per customer would be perfect, but in order to do that you need to have load tested the performance boundaries of a deployment ‘unit’ (sometimes also referred to in an engineering context as a ‘stamp’).</a:t>
            </a:r>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845307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model, the more money you pay to us, the more money you make, we are partners in your service. </a:t>
            </a:r>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81847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model, the more money you pay to us, the more money you make, we are partners in your service. </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14870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Chris R: - Setup and demonstrate the cloud-load-test feature in VSTS to baseline the following URLs</a:t>
            </a:r>
          </a:p>
          <a:p>
            <a:r>
              <a:rPr lang="en-GB" b="1" u="sng" dirty="0"/>
              <a:t>Stage 1 testing </a:t>
            </a:r>
          </a:p>
          <a:p>
            <a:endParaRPr lang="en-GB" b="1" u="sng" dirty="0"/>
          </a:p>
          <a:p>
            <a:pPr defTabSz="983679">
              <a:spcAft>
                <a:spcPts val="359"/>
              </a:spcAft>
            </a:pPr>
            <a:r>
              <a:rPr lang="en-GB" dirty="0"/>
              <a:t>Main Site</a:t>
            </a:r>
          </a:p>
          <a:p>
            <a:pPr defTabSz="983679">
              <a:spcAft>
                <a:spcPts val="359"/>
              </a:spcAft>
            </a:pPr>
            <a:endParaRPr lang="en-GB" dirty="0"/>
          </a:p>
          <a:p>
            <a:pPr defTabSz="983679">
              <a:spcAft>
                <a:spcPts val="359"/>
              </a:spcAft>
            </a:pPr>
            <a:r>
              <a:rPr lang="en-GB" dirty="0"/>
              <a:t>Only via north site at first … (devdemnwebapp.azurewebsites.net)</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Only via north site at first … (devdemnfnapp.azurewebsites.net)</a:t>
            </a:r>
          </a:p>
          <a:p>
            <a:pPr defTabSz="983679">
              <a:spcAft>
                <a:spcPts val="359"/>
              </a:spcAft>
            </a:pPr>
            <a:endParaRPr lang="en-GB" dirty="0"/>
          </a:p>
          <a:p>
            <a:pPr defTabSz="983679">
              <a:spcAft>
                <a:spcPts val="359"/>
              </a:spcAft>
            </a:pPr>
            <a:r>
              <a:rPr lang="en-GB" b="1" u="sng" dirty="0"/>
              <a:t>Stage 2 Testing – CQRS comes later</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GET http://whattodoandavoidwebsite.azurewebsites.net -- Root</a:t>
            </a:r>
          </a:p>
          <a:p>
            <a:pPr defTabSz="983679">
              <a:spcAft>
                <a:spcPts val="359"/>
              </a:spcAft>
            </a:pPr>
            <a:r>
              <a:rPr lang="en-GB" dirty="0"/>
              <a:t>GET http://whattodoandavoidfnsite.azurewebsites.net/api/ArticleList -- List</a:t>
            </a:r>
          </a:p>
          <a:p>
            <a:pPr defTabSz="983679">
              <a:spcAft>
                <a:spcPts val="359"/>
              </a:spcAft>
            </a:pPr>
            <a:r>
              <a:rPr lang="en-GB" dirty="0"/>
              <a:t>GET http://whattodoandavoidfnsite.azurewebsites.net/api/ArticleGet -- Read</a:t>
            </a:r>
          </a:p>
          <a:p>
            <a:pPr defTabSz="983679">
              <a:spcAft>
                <a:spcPts val="359"/>
              </a:spcAft>
            </a:pPr>
            <a:r>
              <a:rPr lang="en-GB" dirty="0"/>
              <a:t>POST http://whattodoandavoidfnsite.azurewebsites.net/api/ArticleUpsert -- </a:t>
            </a:r>
            <a:r>
              <a:rPr lang="en-GB" dirty="0" err="1"/>
              <a:t>Upsert</a:t>
            </a:r>
            <a:endParaRPr lang="en-GB" dirty="0"/>
          </a:p>
          <a:p>
            <a:pPr defTabSz="983679">
              <a:spcAft>
                <a:spcPts val="359"/>
              </a:spcAft>
            </a:pPr>
            <a:endParaRPr lang="en-GB" dirty="0"/>
          </a:p>
          <a:p>
            <a:pPr defTabSz="983679">
              <a:spcAft>
                <a:spcPts val="359"/>
              </a:spcAft>
            </a:pPr>
            <a:endParaRPr lang="en-GB" dirty="0"/>
          </a:p>
          <a:p>
            <a:pPr defTabSz="983679">
              <a:spcAft>
                <a:spcPts val="359"/>
              </a:spcAft>
            </a:pPr>
            <a:endParaRPr lang="en-GB"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0832411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a:t>
            </a:r>
            <a:r>
              <a:rPr lang="en-GB" baseline="0" dirty="0"/>
              <a:t> of hands for the audience…. All hands in the air.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46530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Chris R: - Setup and demonstrate the cloud-load-test feature in VSTS to baseline the following URLs</a:t>
            </a:r>
          </a:p>
          <a:p>
            <a:r>
              <a:rPr lang="en-GB" b="1" u="sng" dirty="0"/>
              <a:t>Stage 1 testing </a:t>
            </a:r>
          </a:p>
          <a:p>
            <a:endParaRPr lang="en-GB" b="1" u="sng" dirty="0"/>
          </a:p>
          <a:p>
            <a:pPr defTabSz="983679">
              <a:spcAft>
                <a:spcPts val="359"/>
              </a:spcAft>
            </a:pPr>
            <a:r>
              <a:rPr lang="en-GB" dirty="0"/>
              <a:t>Main Site</a:t>
            </a:r>
          </a:p>
          <a:p>
            <a:pPr defTabSz="983679">
              <a:spcAft>
                <a:spcPts val="359"/>
              </a:spcAft>
            </a:pPr>
            <a:endParaRPr lang="en-GB" dirty="0"/>
          </a:p>
          <a:p>
            <a:pPr defTabSz="983679">
              <a:spcAft>
                <a:spcPts val="359"/>
              </a:spcAft>
            </a:pPr>
            <a:r>
              <a:rPr lang="en-GB" dirty="0"/>
              <a:t>Only via north site at first … (devdemnwebapp.azurewebsites.net)</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Only via north site at first … (devdemnfnapp.azurewebsites.net)</a:t>
            </a:r>
          </a:p>
          <a:p>
            <a:pPr defTabSz="983679">
              <a:spcAft>
                <a:spcPts val="359"/>
              </a:spcAft>
            </a:pPr>
            <a:endParaRPr lang="en-GB" dirty="0"/>
          </a:p>
          <a:p>
            <a:pPr defTabSz="983679">
              <a:spcAft>
                <a:spcPts val="359"/>
              </a:spcAft>
            </a:pPr>
            <a:r>
              <a:rPr lang="en-GB" b="1" u="sng" dirty="0"/>
              <a:t>Stage 2 Testing – CQRS comes later</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GET http://whattodoandavoidwebsite.azurewebsites.net -- Root</a:t>
            </a:r>
          </a:p>
          <a:p>
            <a:pPr defTabSz="983679">
              <a:spcAft>
                <a:spcPts val="359"/>
              </a:spcAft>
            </a:pPr>
            <a:r>
              <a:rPr lang="en-GB" dirty="0"/>
              <a:t>GET http://whattodoandavoidfnsite.azurewebsites.net/api/ArticleList -- List</a:t>
            </a:r>
          </a:p>
          <a:p>
            <a:pPr defTabSz="983679">
              <a:spcAft>
                <a:spcPts val="359"/>
              </a:spcAft>
            </a:pPr>
            <a:r>
              <a:rPr lang="en-GB" dirty="0"/>
              <a:t>GET http://whattodoandavoidfnsite.azurewebsites.net/api/ArticleGet -- Read</a:t>
            </a:r>
          </a:p>
          <a:p>
            <a:pPr defTabSz="983679">
              <a:spcAft>
                <a:spcPts val="359"/>
              </a:spcAft>
            </a:pPr>
            <a:r>
              <a:rPr lang="en-GB" dirty="0"/>
              <a:t>POST http://whattodoandavoidfnsite.azurewebsites.net/api/ArticleUpsert -- </a:t>
            </a:r>
            <a:r>
              <a:rPr lang="en-GB" dirty="0" err="1"/>
              <a:t>Upsert</a:t>
            </a:r>
            <a:endParaRPr lang="en-GB" dirty="0"/>
          </a:p>
          <a:p>
            <a:pPr defTabSz="983679">
              <a:spcAft>
                <a:spcPts val="359"/>
              </a:spcAft>
            </a:pPr>
            <a:endParaRPr lang="en-GB" dirty="0"/>
          </a:p>
          <a:p>
            <a:pPr defTabSz="983679">
              <a:spcAft>
                <a:spcPts val="359"/>
              </a:spcAft>
            </a:pPr>
            <a:endParaRPr lang="en-GB" dirty="0"/>
          </a:p>
          <a:p>
            <a:pPr defTabSz="983679">
              <a:spcAft>
                <a:spcPts val="359"/>
              </a:spcAft>
            </a:pPr>
            <a:endParaRPr lang="en-GB"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91696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9241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a:t>
            </a:r>
            <a:r>
              <a:rPr lang="en-GB" baseline="0" dirty="0"/>
              <a:t> of hands for the audience…. All hands in the air. </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37881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i="1" dirty="0"/>
          </a:p>
        </p:txBody>
      </p:sp>
      <p:sp>
        <p:nvSpPr>
          <p:cNvPr id="4" name="Footer Placeholder 3"/>
          <p:cNvSpPr>
            <a:spLocks noGrp="1"/>
          </p:cNvSpPr>
          <p:nvPr>
            <p:ph type="ftr" sz="quarter" idx="10"/>
          </p:nvPr>
        </p:nvSpPr>
        <p:spPr/>
        <p:txBody>
          <a:bodyPr/>
          <a:lstStyle/>
          <a:p>
            <a:pPr defTabSz="96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12164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50</a:t>
            </a:fld>
            <a:endParaRPr lang="en-US" sz="1900" kern="0" dirty="0">
              <a:solidFill>
                <a:sysClr val="windowText" lastClr="000000"/>
              </a:solidFill>
            </a:endParaRPr>
          </a:p>
        </p:txBody>
      </p:sp>
    </p:spTree>
    <p:extLst>
      <p:ext uri="{BB962C8B-B14F-4D97-AF65-F5344CB8AC3E}">
        <p14:creationId xmlns:p14="http://schemas.microsoft.com/office/powerpoint/2010/main" val="3781801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Today we are going to focus on this one :</a:t>
            </a:r>
            <a:endParaRPr lang="en-GB" dirty="0"/>
          </a:p>
          <a:p>
            <a:endParaRPr lang="en-GB" dirty="0"/>
          </a:p>
          <a:p>
            <a:r>
              <a:rPr lang="en-GB" dirty="0"/>
              <a:t>Price</a:t>
            </a:r>
            <a:r>
              <a:rPr lang="en-GB" baseline="0" dirty="0"/>
              <a:t> :- was a fixed price (1/32) of their licence fee, but didn’t incorporate service operating costs, only a support charge.</a:t>
            </a:r>
          </a:p>
          <a:p>
            <a:endParaRPr lang="en-GB" baseline="0" dirty="0"/>
          </a:p>
          <a:p>
            <a:r>
              <a:rPr lang="en-GB" baseline="0" dirty="0"/>
              <a:t>Cost of Service is largely fixed in an IaaS environment as you are usually running VM’s. </a:t>
            </a:r>
          </a:p>
          <a:p>
            <a:endParaRPr lang="en-GB" baseline="0"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248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599277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really</a:t>
            </a:r>
            <a:r>
              <a:rPr lang="en-GB" baseline="0" dirty="0"/>
              <a:t> happened here ? </a:t>
            </a:r>
          </a:p>
          <a:p>
            <a:endParaRPr lang="en-GB" baseline="0" dirty="0"/>
          </a:p>
          <a:p>
            <a:endParaRPr lang="en-GB" dirty="0"/>
          </a:p>
          <a:p>
            <a:endParaRPr lang="en-GB" dirty="0"/>
          </a:p>
          <a:p>
            <a:r>
              <a:rPr lang="en-GB" dirty="0"/>
              <a:t>https://commons.wikimedia.org/wiki/File:Dangerous_Cliff_Edge_(2258425643).jpg</a:t>
            </a:r>
          </a:p>
          <a:p>
            <a:endParaRPr lang="en-GB" dirty="0"/>
          </a:p>
          <a:p>
            <a:r>
              <a:rPr lang="en-GB" dirty="0">
                <a:effectLst/>
              </a:rPr>
              <a:t>This file is licensed under the </a:t>
            </a:r>
            <a:r>
              <a:rPr lang="en-GB" dirty="0">
                <a:effectLst/>
                <a:hlinkClick r:id="rId3" tooltip="w:en:Creative Commons"/>
              </a:rPr>
              <a:t>Creative Commons</a:t>
            </a:r>
            <a:r>
              <a:rPr lang="en-GB" dirty="0">
                <a:effectLst/>
              </a:rPr>
              <a:t> </a:t>
            </a:r>
            <a:r>
              <a:rPr lang="en-GB" dirty="0">
                <a:effectLst/>
                <a:hlinkClick r:id="rId4"/>
              </a:rPr>
              <a:t>Attribution-Share Alike 2.0 Generic</a:t>
            </a:r>
            <a:r>
              <a:rPr lang="en-GB" dirty="0">
                <a:effectLst/>
              </a:rPr>
              <a:t> license.</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863563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really</a:t>
            </a:r>
            <a:r>
              <a:rPr lang="en-GB" baseline="0" dirty="0"/>
              <a:t> happened here ? </a:t>
            </a:r>
          </a:p>
          <a:p>
            <a:endParaRPr lang="en-GB" baseline="0" dirty="0"/>
          </a:p>
          <a:p>
            <a:r>
              <a:rPr lang="en-GB" baseline="0" dirty="0"/>
              <a:t>The two top items are pricing and commercial concerns, from a tech perspective there isn’t much we can do about them.</a:t>
            </a:r>
          </a:p>
          <a:p>
            <a:endParaRPr lang="en-GB" baseline="0" dirty="0"/>
          </a:p>
          <a:p>
            <a:r>
              <a:rPr lang="en-GB" b="1" baseline="0" dirty="0"/>
              <a:t>The bottom two are inside our control, it doesn’t have to be this way ! </a:t>
            </a:r>
          </a:p>
          <a:p>
            <a:endParaRPr lang="en-GB" dirty="0"/>
          </a:p>
          <a:p>
            <a:endParaRPr lang="en-GB" dirty="0"/>
          </a:p>
          <a:p>
            <a:r>
              <a:rPr lang="en-GB" dirty="0"/>
              <a:t>https://commons.wikimedia.org/wiki/File:Dangerous_Cliff_Edge_(2258425643).jpg</a:t>
            </a:r>
          </a:p>
          <a:p>
            <a:endParaRPr lang="en-GB" dirty="0"/>
          </a:p>
          <a:p>
            <a:r>
              <a:rPr lang="en-GB" dirty="0">
                <a:effectLst/>
              </a:rPr>
              <a:t>This file is licensed under the </a:t>
            </a:r>
            <a:r>
              <a:rPr lang="en-GB" dirty="0">
                <a:effectLst/>
                <a:hlinkClick r:id="rId3" tooltip="w:en:Creative Commons"/>
              </a:rPr>
              <a:t>Creative Commons</a:t>
            </a:r>
            <a:r>
              <a:rPr lang="en-GB" dirty="0">
                <a:effectLst/>
              </a:rPr>
              <a:t> </a:t>
            </a:r>
            <a:r>
              <a:rPr lang="en-GB" dirty="0">
                <a:effectLst/>
                <a:hlinkClick r:id="rId4"/>
              </a:rPr>
              <a:t>Attribution-Share Alike 2.0 Generic</a:t>
            </a:r>
            <a:r>
              <a:rPr lang="en-GB" dirty="0">
                <a:effectLst/>
              </a:rPr>
              <a:t> license.</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58975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5342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58756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2498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17319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59</a:t>
            </a:fld>
            <a:endParaRPr lang="en-US" sz="1900" kern="0" dirty="0">
              <a:solidFill>
                <a:sysClr val="windowText" lastClr="000000"/>
              </a:solidFill>
            </a:endParaRPr>
          </a:p>
        </p:txBody>
      </p:sp>
    </p:spTree>
    <p:extLst>
      <p:ext uri="{BB962C8B-B14F-4D97-AF65-F5344CB8AC3E}">
        <p14:creationId xmlns:p14="http://schemas.microsoft.com/office/powerpoint/2010/main" val="100166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94885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5213506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dirty="0">
                <a:gradFill>
                  <a:gsLst>
                    <a:gs pos="2917">
                      <a:schemeClr val="tx1"/>
                    </a:gs>
                    <a:gs pos="30000">
                      <a:schemeClr val="tx1"/>
                    </a:gs>
                  </a:gsLst>
                  <a:lin ang="5400000" scaled="0"/>
                </a:gradFill>
              </a:rPr>
              <a:t>It is possible to build sites and apps that run </a:t>
            </a:r>
            <a:r>
              <a:rPr lang="en-GB" sz="900" b="1" dirty="0">
                <a:gradFill>
                  <a:gsLst>
                    <a:gs pos="2917">
                      <a:schemeClr val="tx1"/>
                    </a:gs>
                    <a:gs pos="30000">
                      <a:schemeClr val="tx1"/>
                    </a:gs>
                  </a:gsLst>
                  <a:lin ang="5400000" scaled="0"/>
                </a:gradFill>
              </a:rPr>
              <a:t>only </a:t>
            </a:r>
            <a:r>
              <a:rPr lang="en-GB" sz="900" dirty="0">
                <a:gradFill>
                  <a:gsLst>
                    <a:gs pos="2917">
                      <a:schemeClr val="tx1"/>
                    </a:gs>
                    <a:gs pos="30000">
                      <a:schemeClr val="tx1"/>
                    </a:gs>
                  </a:gsLst>
                  <a:lin ang="5400000" scaled="0"/>
                </a:gradFill>
              </a:rPr>
              <a:t>on these services, to leverage consumption based pricing and build high-performance sites and apps that scale linearly and predictably, with costs that scale linearly and predictably.</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6618983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Billed by runtime of transactions, pay truly upon usage, not ‘near to’ estimated / provisioned usage.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Forget about how many servers you need, only care about how many you transactions that want to charge for.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Want to bootstrap a service quickly, with minimal investment – serverless based plans are disposable.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Only pay for what you actually consume, let Microsoft take the risk and revenue hit of provisioning and reserving a massive pool of server hardware.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51174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Chris R: - Setup and demonstrate the cloud-load-test feature in VSTS to baseline the following URLs</a:t>
            </a:r>
          </a:p>
          <a:p>
            <a:r>
              <a:rPr lang="en-GB" b="1" u="sng" dirty="0"/>
              <a:t>Stage 1 testing </a:t>
            </a:r>
          </a:p>
          <a:p>
            <a:endParaRPr lang="en-GB" b="1" u="sng" dirty="0"/>
          </a:p>
          <a:p>
            <a:pPr defTabSz="983679">
              <a:spcAft>
                <a:spcPts val="359"/>
              </a:spcAft>
            </a:pPr>
            <a:r>
              <a:rPr lang="en-GB" dirty="0"/>
              <a:t>Main Site</a:t>
            </a:r>
          </a:p>
          <a:p>
            <a:pPr defTabSz="983679">
              <a:spcAft>
                <a:spcPts val="359"/>
              </a:spcAft>
            </a:pPr>
            <a:endParaRPr lang="en-GB" dirty="0"/>
          </a:p>
          <a:p>
            <a:pPr defTabSz="983679">
              <a:spcAft>
                <a:spcPts val="359"/>
              </a:spcAft>
            </a:pPr>
            <a:r>
              <a:rPr lang="en-GB" dirty="0"/>
              <a:t>Only via north site at first … (devdemnwebapp.azurewebsites.net)</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Only via north site at first … (devdemnfnapp.azurewebsites.net)</a:t>
            </a:r>
          </a:p>
          <a:p>
            <a:pPr defTabSz="983679">
              <a:spcAft>
                <a:spcPts val="359"/>
              </a:spcAft>
            </a:pPr>
            <a:endParaRPr lang="en-GB" dirty="0"/>
          </a:p>
          <a:p>
            <a:pPr defTabSz="983679">
              <a:spcAft>
                <a:spcPts val="359"/>
              </a:spcAft>
            </a:pPr>
            <a:r>
              <a:rPr lang="en-GB" b="1" u="sng" dirty="0"/>
              <a:t>Stage 2 Testing – CQRS comes later</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GET http://whattodoandavoidwebsite.azurewebsites.net -- Root</a:t>
            </a:r>
          </a:p>
          <a:p>
            <a:pPr defTabSz="983679">
              <a:spcAft>
                <a:spcPts val="359"/>
              </a:spcAft>
            </a:pPr>
            <a:r>
              <a:rPr lang="en-GB" dirty="0"/>
              <a:t>GET http://whattodoandavoidfnsite.azurewebsites.net/api/ArticleList -- List</a:t>
            </a:r>
          </a:p>
          <a:p>
            <a:pPr defTabSz="983679">
              <a:spcAft>
                <a:spcPts val="359"/>
              </a:spcAft>
            </a:pPr>
            <a:r>
              <a:rPr lang="en-GB" dirty="0"/>
              <a:t>GET http://whattodoandavoidfnsite.azurewebsites.net/api/ArticleGet -- Read</a:t>
            </a:r>
          </a:p>
          <a:p>
            <a:pPr defTabSz="983679">
              <a:spcAft>
                <a:spcPts val="359"/>
              </a:spcAft>
            </a:pPr>
            <a:r>
              <a:rPr lang="en-GB" dirty="0"/>
              <a:t>POST http://whattodoandavoidfnsite.azurewebsites.net/api/ArticleUpsert -- </a:t>
            </a:r>
            <a:r>
              <a:rPr lang="en-GB" dirty="0" err="1"/>
              <a:t>Upsert</a:t>
            </a:r>
            <a:endParaRPr lang="en-GB" dirty="0"/>
          </a:p>
          <a:p>
            <a:pPr defTabSz="983679">
              <a:spcAft>
                <a:spcPts val="359"/>
              </a:spcAft>
            </a:pPr>
            <a:endParaRPr lang="en-GB" dirty="0"/>
          </a:p>
          <a:p>
            <a:pPr defTabSz="983679">
              <a:spcAft>
                <a:spcPts val="359"/>
              </a:spcAft>
            </a:pPr>
            <a:endParaRPr lang="en-GB" dirty="0"/>
          </a:p>
          <a:p>
            <a:pPr defTabSz="983679">
              <a:spcAft>
                <a:spcPts val="359"/>
              </a:spcAft>
            </a:pPr>
            <a:endParaRPr lang="en-GB"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255911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1/30/2017 8:42 PM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17175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66</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1/30/2017 8:42 PM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1718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568402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Why this quote, the truth is that most of these costings are soft, and typically performed in  a finger in the air style methodology.</a:t>
            </a:r>
          </a:p>
          <a:p>
            <a:endParaRPr lang="en-GB" baseline="0" dirty="0"/>
          </a:p>
          <a:p>
            <a:r>
              <a:rPr lang="en-GB" baseline="0" dirty="0"/>
              <a:t>Here’s a sensible way to estimate and predict, AND minimize cost.</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Throughput measurements and load testing, vs size estimates.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End-User telemetry to track and manage</a:t>
            </a:r>
            <a:r>
              <a:rPr lang="en-GB" sz="900" kern="1200" baseline="0" dirty="0">
                <a:solidFill>
                  <a:schemeClr val="tx1"/>
                </a:solidFill>
                <a:latin typeface="Segoe UI Light" pitchFamily="34" charset="0"/>
                <a:ea typeface="+mn-ea"/>
                <a:cs typeface="+mn-cs"/>
              </a:rPr>
              <a:t> server load vs the type of transactions that are occurring.</a:t>
            </a:r>
            <a:endParaRPr lang="en-GB" sz="900" kern="1200" dirty="0">
              <a:solidFill>
                <a:schemeClr val="tx1"/>
              </a:solidFill>
              <a:latin typeface="Segoe UI Light" pitchFamily="34" charset="0"/>
              <a:ea typeface="+mn-ea"/>
              <a:cs typeface="+mn-cs"/>
            </a:endParaRP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1/30/2017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1096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https://azure.microsoft.com/en-us/documentation/services/automation/</a:t>
            </a:r>
          </a:p>
          <a:p>
            <a:r>
              <a:rPr lang="en-GB" dirty="0"/>
              <a:t>https://azure.microsoft.com/en-gb/documentation/articles/guidance-compute-3-tier-vm/</a:t>
            </a:r>
          </a:p>
          <a:p>
            <a:endParaRPr lang="en-GB" dirty="0"/>
          </a:p>
          <a:p>
            <a:r>
              <a:rPr lang="en-GB" dirty="0"/>
              <a:t>Talk more about credit</a:t>
            </a:r>
            <a:r>
              <a:rPr lang="en-GB" baseline="0" dirty="0"/>
              <a:t> card and purchasing on the next page.</a:t>
            </a:r>
          </a:p>
          <a:p>
            <a:endParaRPr lang="en-GB" baseline="0" dirty="0"/>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1/30/2017 8:42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61208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https://azure.microsoft.com/en-us/documentation/articles/architecture-overview/</a:t>
            </a:r>
          </a:p>
          <a:p>
            <a:r>
              <a:rPr lang="en-US" baseline="0" dirty="0"/>
              <a:t>http://aka.ms/azblueprints</a:t>
            </a:r>
          </a:p>
          <a:p>
            <a:r>
              <a:rPr lang="en-US" baseline="0" dirty="0"/>
              <a:t>https://www.infoq.com/articles/non-functional-requirements-in-architectural-decision-making</a:t>
            </a:r>
          </a:p>
          <a:p>
            <a:endParaRPr lang="en-US" baseline="0" dirty="0"/>
          </a:p>
          <a:p>
            <a:endParaRPr lang="en-US" baseline="0" dirty="0"/>
          </a:p>
          <a:p>
            <a:endParaRPr lang="en-US" baseline="0" dirty="0"/>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1/30/2017 8:42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723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6359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i="1" dirty="0"/>
          </a:p>
        </p:txBody>
      </p:sp>
      <p:sp>
        <p:nvSpPr>
          <p:cNvPr id="4" name="Footer Placeholder 3"/>
          <p:cNvSpPr>
            <a:spLocks noGrp="1"/>
          </p:cNvSpPr>
          <p:nvPr>
            <p:ph type="ftr" sz="quarter" idx="10"/>
          </p:nvPr>
        </p:nvSpPr>
        <p:spPr/>
        <p:txBody>
          <a:bodyPr/>
          <a:lstStyle/>
          <a:p>
            <a:pPr defTabSz="96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46284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i="1" dirty="0"/>
          </a:p>
        </p:txBody>
      </p:sp>
      <p:sp>
        <p:nvSpPr>
          <p:cNvPr id="4" name="Footer Placeholder 3"/>
          <p:cNvSpPr>
            <a:spLocks noGrp="1"/>
          </p:cNvSpPr>
          <p:nvPr>
            <p:ph type="ftr" sz="quarter" idx="10"/>
          </p:nvPr>
        </p:nvSpPr>
        <p:spPr/>
        <p:txBody>
          <a:bodyPr/>
          <a:lstStyle/>
          <a:p>
            <a:pPr defTabSz="96401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643390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27B030C-B02E-4646-A55D-872355A8FE9D}" type="datetime8">
              <a:rPr lang="en-US" smtClean="0">
                <a:solidFill>
                  <a:prstClr val="black"/>
                </a:solidFill>
              </a:rPr>
              <a:t>1/30/2017 8:42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033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1/30/2017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0100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of</a:t>
            </a:r>
            <a:r>
              <a:rPr lang="en-US" baseline="0" dirty="0"/>
              <a:t> them will run on Virtual Machines, Azure is simply a deployment switch.</a:t>
            </a:r>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1/30/2017 8:42 PM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9</a:t>
            </a:fld>
            <a:endParaRPr lang="en-US" sz="1900" kern="0" dirty="0">
              <a:solidFill>
                <a:sysClr val="windowText" lastClr="000000"/>
              </a:solidFill>
            </a:endParaRPr>
          </a:p>
        </p:txBody>
      </p:sp>
    </p:spTree>
    <p:extLst>
      <p:ext uri="{BB962C8B-B14F-4D97-AF65-F5344CB8AC3E}">
        <p14:creationId xmlns:p14="http://schemas.microsoft.com/office/powerpoint/2010/main" val="2232288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5361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98911049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61596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735654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3898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3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760272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03091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92"/>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4078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104168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7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4236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1520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34381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3178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9581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33138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9147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7532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425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418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9705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84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5637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175928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0138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695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739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382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01719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862815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8661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image" Target="../media/image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1.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3.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267" r:id="rId2"/>
    <p:sldLayoutId id="2147484167" r:id="rId3"/>
    <p:sldLayoutId id="2147484268" r:id="rId4"/>
    <p:sldLayoutId id="2147484087" r:id="rId5"/>
    <p:sldLayoutId id="2147484098" r:id="rId6"/>
    <p:sldLayoutId id="2147484107" r:id="rId7"/>
    <p:sldLayoutId id="2147484086" r:id="rId8"/>
    <p:sldLayoutId id="2147484099" r:id="rId9"/>
    <p:sldLayoutId id="2147484100" r:id="rId10"/>
    <p:sldLayoutId id="2147484106" r:id="rId11"/>
    <p:sldLayoutId id="2147484089" r:id="rId12"/>
    <p:sldLayoutId id="2147484092" r:id="rId13"/>
    <p:sldLayoutId id="2147484105" r:id="rId14"/>
    <p:sldLayoutId id="2147484182" r:id="rId15"/>
    <p:sldLayoutId id="2147484130" r:id="rId16"/>
    <p:sldLayoutId id="2147484101" r:id="rId17"/>
    <p:sldLayoutId id="2147484102" r:id="rId18"/>
    <p:sldLayoutId id="2147484093" r:id="rId19"/>
    <p:sldLayoutId id="2147484127" r:id="rId20"/>
    <p:sldLayoutId id="2147484128" r:id="rId21"/>
    <p:sldLayoutId id="2147484129" r:id="rId22"/>
    <p:sldLayoutId id="2147484094" r:id="rId23"/>
    <p:sldLayoutId id="2147484195" r:id="rId24"/>
    <p:sldLayoutId id="2147484096" r:id="rId25"/>
    <p:sldLayoutId id="2147484272" r:id="rId26"/>
    <p:sldLayoutId id="2147484273" r:id="rId27"/>
    <p:sldLayoutId id="2147484275" r:id="rId28"/>
    <p:sldLayoutId id="2147484302"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69" r:id="rId2"/>
    <p:sldLayoutId id="2147484236"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 id="214748427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607608"/>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emf"/><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3.xml"/><Relationship Id="rId1" Type="http://schemas.openxmlformats.org/officeDocument/2006/relationships/themeOverride" Target="../theme/themeOverride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hemeOverride" Target="../theme/themeOverride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hemeOverride" Target="../theme/themeOverride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hemeOverride" Target="../theme/themeOverride7.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hemeOverride" Target="../theme/themeOverride1.xml"/><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chart" Target="../charts/char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7.xml"/><Relationship Id="rId1" Type="http://schemas.openxmlformats.org/officeDocument/2006/relationships/themeOverride" Target="../theme/themeOverr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hemeOverride" Target="../theme/themeOverride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hemeOverride" Target="../theme/themeOverride10.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themeOverride" Target="../theme/themeOverride11.xml"/><Relationship Id="rId4" Type="http://schemas.openxmlformats.org/officeDocument/2006/relationships/chart" Target="../charts/char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hemeOverride" Target="../theme/themeOverride12.xml"/><Relationship Id="rId4" Type="http://schemas.openxmlformats.org/officeDocument/2006/relationships/chart" Target="../charts/char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hemeOverride" Target="../theme/themeOverride13.xml"/><Relationship Id="rId4" Type="http://schemas.openxmlformats.org/officeDocument/2006/relationships/chart" Target="../charts/char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xml"/><Relationship Id="rId1" Type="http://schemas.openxmlformats.org/officeDocument/2006/relationships/themeOverride" Target="../theme/themeOverride14.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themeOverride" Target="../theme/themeOverride15.xml"/><Relationship Id="rId5" Type="http://schemas.openxmlformats.org/officeDocument/2006/relationships/chart" Target="../charts/chart10.xml"/><Relationship Id="rId4" Type="http://schemas.openxmlformats.org/officeDocument/2006/relationships/chart" Target="../charts/char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1.xml"/><Relationship Id="rId1" Type="http://schemas.openxmlformats.org/officeDocument/2006/relationships/themeOverride" Target="../theme/themeOverride16.xml"/><Relationship Id="rId4" Type="http://schemas.openxmlformats.org/officeDocument/2006/relationships/chart" Target="../charts/char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hemeOverride" Target="../theme/themeOverride17.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8.xml"/><Relationship Id="rId1" Type="http://schemas.openxmlformats.org/officeDocument/2006/relationships/themeOverride" Target="../theme/themeOverride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7.xml"/><Relationship Id="rId1" Type="http://schemas.openxmlformats.org/officeDocument/2006/relationships/themeOverride" Target="../theme/themeOverr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3.xml"/><Relationship Id="rId1" Type="http://schemas.openxmlformats.org/officeDocument/2006/relationships/slideLayout" Target="../slideLayouts/slideLayout29.xml"/><Relationship Id="rId4" Type="http://schemas.openxmlformats.org/officeDocument/2006/relationships/image" Target="../media/image30.jpg"/></Relationships>
</file>

<file path=ppt/slides/_rels/slide5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4.xml"/><Relationship Id="rId1" Type="http://schemas.openxmlformats.org/officeDocument/2006/relationships/slideLayout" Target="../slideLayouts/slideLayout29.xml"/><Relationship Id="rId4" Type="http://schemas.openxmlformats.org/officeDocument/2006/relationships/image" Target="../media/image30.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7.xml"/><Relationship Id="rId1" Type="http://schemas.openxmlformats.org/officeDocument/2006/relationships/themeOverride" Target="../theme/themeOverride2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7.xml"/><Relationship Id="rId1" Type="http://schemas.openxmlformats.org/officeDocument/2006/relationships/themeOverride" Target="../theme/themeOverride2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7.xml"/><Relationship Id="rId1" Type="http://schemas.openxmlformats.org/officeDocument/2006/relationships/themeOverride" Target="../theme/themeOverride2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7.xml"/><Relationship Id="rId1" Type="http://schemas.openxmlformats.org/officeDocument/2006/relationships/themeOverride" Target="../theme/themeOverride23.xml"/></Relationships>
</file>

<file path=ppt/slides/_rels/slide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hemeOverride" Target="../theme/themeOverride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hemeOverride" Target="../theme/themeOverride26.xml"/><Relationship Id="rId5" Type="http://schemas.openxmlformats.org/officeDocument/2006/relationships/image" Target="../media/image32.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hemeOverride" Target="../theme/themeOverride2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8.xml"/><Relationship Id="rId1" Type="http://schemas.openxmlformats.org/officeDocument/2006/relationships/themeOverride" Target="../theme/themeOverride28.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3.xml"/><Relationship Id="rId1" Type="http://schemas.openxmlformats.org/officeDocument/2006/relationships/themeOverride" Target="../theme/themeOverride29.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3.xml"/><Relationship Id="rId1" Type="http://schemas.openxmlformats.org/officeDocument/2006/relationships/themeOverride" Target="../theme/themeOverride30.xml"/><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themeOverride" Target="../theme/themeOverride3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7.xml"/><Relationship Id="rId1" Type="http://schemas.openxmlformats.org/officeDocument/2006/relationships/themeOverride" Target="../theme/themeOverride3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hemeOverride" Target="../theme/themeOverride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hemeOverride" Target="../theme/themeOverride34.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hemeOverride" Target="../theme/themeOverride35.xml"/></Relationships>
</file>

<file path=ppt/slides/_rels/slide72.xml.rels><?xml version="1.0" encoding="UTF-8" standalone="yes"?>
<Relationships xmlns="http://schemas.openxmlformats.org/package/2006/relationships"><Relationship Id="rId3" Type="http://schemas.openxmlformats.org/officeDocument/2006/relationships/hyperlink" Target="http://www.microsoft.com/en-us/download/details.aspx?id=42026" TargetMode="External"/><Relationship Id="rId2" Type="http://schemas.openxmlformats.org/officeDocument/2006/relationships/slideLayout" Target="../slideLayouts/slideLayout13.xml"/><Relationship Id="rId1" Type="http://schemas.openxmlformats.org/officeDocument/2006/relationships/themeOverride" Target="../theme/themeOverride36.xml"/><Relationship Id="rId5" Type="http://schemas.openxmlformats.org/officeDocument/2006/relationships/hyperlink" Target="https://github.com/dxuk/AzureWorkshops/blob/master/BestPractices-1stSept2016/Best%20Practices%20-%20Scalability,%20Availability,%20Performance%20and%20Resilience.pptx" TargetMode="External"/><Relationship Id="rId4" Type="http://schemas.openxmlformats.org/officeDocument/2006/relationships/hyperlink" Target="https://azure.microsoft.com/en-us/documentation/infographics/cloud-design-patterns/"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1.xml"/><Relationship Id="rId1" Type="http://schemas.openxmlformats.org/officeDocument/2006/relationships/themeOverride" Target="../theme/themeOverride3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1.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0E1C"/>
        </a:solidFill>
        <a:effectLst/>
      </p:bgPr>
    </p:bg>
    <p:spTree>
      <p:nvGrpSpPr>
        <p:cNvPr id="1" name=""/>
        <p:cNvGrpSpPr/>
        <p:nvPr/>
      </p:nvGrpSpPr>
      <p:grpSpPr>
        <a:xfrm>
          <a:off x="0" y="0"/>
          <a:ext cx="0" cy="0"/>
          <a:chOff x="0" y="0"/>
          <a:chExt cx="0" cy="0"/>
        </a:xfrm>
      </p:grpSpPr>
      <p:sp>
        <p:nvSpPr>
          <p:cNvPr id="2" name="Rectangle 1"/>
          <p:cNvSpPr/>
          <p:nvPr/>
        </p:nvSpPr>
        <p:spPr bwMode="auto">
          <a:xfrm>
            <a:off x="-178927" y="4055495"/>
            <a:ext cx="13300835" cy="3137988"/>
          </a:xfrm>
          <a:prstGeom prst="rect">
            <a:avLst/>
          </a:prstGeom>
          <a:solidFill>
            <a:srgbClr val="87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5251259" y="4055495"/>
            <a:ext cx="1970320" cy="3137988"/>
          </a:xfrm>
          <a:prstGeom prst="rect">
            <a:avLst/>
          </a:prstGeom>
          <a:solidFill>
            <a:srgbClr val="87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73051" y="1697062"/>
            <a:ext cx="6272374" cy="3744416"/>
          </a:xfrm>
          <a:solidFill>
            <a:srgbClr val="FFFF00">
              <a:alpha val="60000"/>
            </a:srgbClr>
          </a:solidFill>
        </p:spPr>
        <p:txBody>
          <a:bodyPr/>
          <a:lstStyle/>
          <a:p>
            <a:r>
              <a:rPr lang="en-GB" sz="4400" dirty="0">
                <a:solidFill>
                  <a:srgbClr val="002050"/>
                </a:solidFill>
              </a:rPr>
              <a:t>How to manage costs and size services in Microsoft Azure, what to do and what to avoid?</a:t>
            </a:r>
            <a:br>
              <a:rPr lang="en-GB" sz="4000" dirty="0"/>
            </a:br>
            <a:endParaRPr lang="en-US" sz="4000" dirty="0"/>
          </a:p>
        </p:txBody>
      </p:sp>
      <p:sp>
        <p:nvSpPr>
          <p:cNvPr id="5" name="Text Placeholder 4"/>
          <p:cNvSpPr>
            <a:spLocks noGrp="1"/>
          </p:cNvSpPr>
          <p:nvPr>
            <p:ph type="body" sz="quarter" idx="14"/>
          </p:nvPr>
        </p:nvSpPr>
        <p:spPr>
          <a:xfrm>
            <a:off x="273050" y="4001318"/>
            <a:ext cx="6402388" cy="1302202"/>
          </a:xfrm>
        </p:spPr>
        <p:txBody>
          <a:bodyPr/>
          <a:lstStyle/>
          <a:p>
            <a:endParaRPr lang="en-US" sz="2800" b="1" dirty="0">
              <a:solidFill>
                <a:srgbClr val="0064B5"/>
              </a:solidFill>
            </a:endParaRPr>
          </a:p>
          <a:p>
            <a:r>
              <a:rPr lang="en-US" sz="2800" b="1" dirty="0">
                <a:solidFill>
                  <a:srgbClr val="002050"/>
                </a:solidFill>
              </a:rPr>
              <a:t>William Eastbury</a:t>
            </a:r>
            <a:r>
              <a:rPr lang="en-US" sz="2800" dirty="0">
                <a:solidFill>
                  <a:srgbClr val="002050"/>
                </a:solidFill>
              </a:rPr>
              <a:t>	</a:t>
            </a:r>
          </a:p>
          <a:p>
            <a:r>
              <a:rPr lang="en-US" sz="2800" dirty="0">
                <a:solidFill>
                  <a:srgbClr val="002050"/>
                </a:solidFill>
              </a:rPr>
              <a:t>Technical Evangelist</a:t>
            </a:r>
          </a:p>
        </p:txBody>
      </p:sp>
      <p:pic>
        <p:nvPicPr>
          <p:cNvPr id="203" name="Picture 202"/>
          <p:cNvPicPr>
            <a:picLocks noChangeAspect="1"/>
          </p:cNvPicPr>
          <p:nvPr/>
        </p:nvPicPr>
        <p:blipFill rotWithShape="1">
          <a:blip r:embed="rId3"/>
          <a:srcRect l="22189" r="18518"/>
          <a:stretch/>
        </p:blipFill>
        <p:spPr>
          <a:xfrm>
            <a:off x="11170327" y="290996"/>
            <a:ext cx="1056133" cy="104602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4" name="Picture 203"/>
          <p:cNvPicPr>
            <a:picLocks noChangeAspect="1"/>
          </p:cNvPicPr>
          <p:nvPr/>
        </p:nvPicPr>
        <p:blipFill>
          <a:blip r:embed="rId4"/>
          <a:stretch>
            <a:fillRect/>
          </a:stretch>
        </p:blipFill>
        <p:spPr>
          <a:xfrm>
            <a:off x="260002" y="209121"/>
            <a:ext cx="1056133" cy="104602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11" name="Picture 210"/>
          <p:cNvPicPr>
            <a:picLocks noChangeAspect="1"/>
          </p:cNvPicPr>
          <p:nvPr/>
        </p:nvPicPr>
        <p:blipFill rotWithShape="1">
          <a:blip r:embed="rId5"/>
          <a:srcRect l="12650" r="10257"/>
          <a:stretch/>
        </p:blipFill>
        <p:spPr>
          <a:xfrm>
            <a:off x="6675438" y="1372898"/>
            <a:ext cx="5761037" cy="4333132"/>
          </a:xfrm>
          <a:prstGeom prst="rect">
            <a:avLst/>
          </a:prstGeom>
        </p:spPr>
      </p:pic>
    </p:spTree>
    <p:extLst>
      <p:ext uri="{BB962C8B-B14F-4D97-AF65-F5344CB8AC3E}">
        <p14:creationId xmlns:p14="http://schemas.microsoft.com/office/powerpoint/2010/main" val="19393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3263" y="114019"/>
            <a:ext cx="11889564" cy="917575"/>
          </a:xfrm>
        </p:spPr>
        <p:txBody>
          <a:bodyPr/>
          <a:lstStyle/>
          <a:p>
            <a:r>
              <a:rPr lang="en-US" sz="5400" dirty="0"/>
              <a:t>Software: Architectural Types</a:t>
            </a:r>
          </a:p>
        </p:txBody>
      </p:sp>
      <p:sp>
        <p:nvSpPr>
          <p:cNvPr id="4" name="Rectangle 3"/>
          <p:cNvSpPr/>
          <p:nvPr/>
        </p:nvSpPr>
        <p:spPr bwMode="auto">
          <a:xfrm>
            <a:off x="366141" y="6080413"/>
            <a:ext cx="2965965" cy="6400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1. 1960s to 1970s</a:t>
            </a:r>
          </a:p>
        </p:txBody>
      </p:sp>
      <p:sp>
        <p:nvSpPr>
          <p:cNvPr id="5" name="Rectangle 4"/>
          <p:cNvSpPr/>
          <p:nvPr/>
        </p:nvSpPr>
        <p:spPr bwMode="auto">
          <a:xfrm>
            <a:off x="3332106" y="6085857"/>
            <a:ext cx="2977570" cy="640073"/>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2. 1980s to 1990s</a:t>
            </a:r>
          </a:p>
        </p:txBody>
      </p:sp>
      <p:sp>
        <p:nvSpPr>
          <p:cNvPr id="6" name="Rectangle 5"/>
          <p:cNvSpPr/>
          <p:nvPr/>
        </p:nvSpPr>
        <p:spPr bwMode="auto">
          <a:xfrm>
            <a:off x="6309676" y="6090936"/>
            <a:ext cx="2926048" cy="640074"/>
          </a:xfrm>
          <a:prstGeom prst="rect">
            <a:avLst/>
          </a:prstGeom>
          <a:solidFill>
            <a:srgbClr val="5D00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3. 1990s to 2000s</a:t>
            </a:r>
          </a:p>
        </p:txBody>
      </p:sp>
      <p:sp>
        <p:nvSpPr>
          <p:cNvPr id="7" name="Rectangle 6"/>
          <p:cNvSpPr/>
          <p:nvPr/>
        </p:nvSpPr>
        <p:spPr bwMode="auto">
          <a:xfrm>
            <a:off x="9235724" y="6090938"/>
            <a:ext cx="2926048" cy="64007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4. 2000s to Now()</a:t>
            </a:r>
          </a:p>
        </p:txBody>
      </p:sp>
      <p:sp>
        <p:nvSpPr>
          <p:cNvPr id="8" name="Rectangle 7"/>
          <p:cNvSpPr/>
          <p:nvPr/>
        </p:nvSpPr>
        <p:spPr>
          <a:xfrm>
            <a:off x="366141" y="5399615"/>
            <a:ext cx="2965965" cy="646331"/>
          </a:xfrm>
          <a:prstGeom prst="rect">
            <a:avLst/>
          </a:prstGeom>
        </p:spPr>
        <p:txBody>
          <a:bodyPr wrap="square">
            <a:spAutoFit/>
          </a:bodyPr>
          <a:lstStyle/>
          <a:p>
            <a:pPr algn="ctr"/>
            <a:r>
              <a:rPr lang="en-GB" b="1" dirty="0">
                <a:solidFill>
                  <a:schemeClr val="bg2"/>
                </a:solidFill>
              </a:rPr>
              <a:t>C-ISAM, </a:t>
            </a:r>
          </a:p>
          <a:p>
            <a:pPr algn="ctr"/>
            <a:r>
              <a:rPr lang="en-GB" b="1" dirty="0">
                <a:solidFill>
                  <a:schemeClr val="bg2"/>
                </a:solidFill>
              </a:rPr>
              <a:t>Monolithic applications</a:t>
            </a:r>
          </a:p>
        </p:txBody>
      </p:sp>
      <p:sp>
        <p:nvSpPr>
          <p:cNvPr id="9" name="Rectangle 8"/>
          <p:cNvSpPr/>
          <p:nvPr/>
        </p:nvSpPr>
        <p:spPr>
          <a:xfrm>
            <a:off x="3292791" y="5366962"/>
            <a:ext cx="3016885" cy="646331"/>
          </a:xfrm>
          <a:prstGeom prst="rect">
            <a:avLst/>
          </a:prstGeom>
        </p:spPr>
        <p:txBody>
          <a:bodyPr wrap="square">
            <a:spAutoFit/>
          </a:bodyPr>
          <a:lstStyle/>
          <a:p>
            <a:pPr algn="ctr"/>
            <a:r>
              <a:rPr lang="en-US" b="1" dirty="0">
                <a:solidFill>
                  <a:schemeClr val="tx2">
                    <a:lumMod val="25000"/>
                  </a:schemeClr>
                </a:solidFill>
              </a:rPr>
              <a:t>RDBMS, </a:t>
            </a:r>
          </a:p>
          <a:p>
            <a:pPr algn="ctr"/>
            <a:r>
              <a:rPr lang="en-US" b="1" dirty="0">
                <a:solidFill>
                  <a:schemeClr val="tx2">
                    <a:lumMod val="25000"/>
                  </a:schemeClr>
                </a:solidFill>
              </a:rPr>
              <a:t>Client-Server</a:t>
            </a:r>
          </a:p>
        </p:txBody>
      </p:sp>
      <p:sp>
        <p:nvSpPr>
          <p:cNvPr id="10" name="Rectangle 9"/>
          <p:cNvSpPr/>
          <p:nvPr/>
        </p:nvSpPr>
        <p:spPr>
          <a:xfrm>
            <a:off x="6242536" y="4980335"/>
            <a:ext cx="2977570" cy="1077218"/>
          </a:xfrm>
          <a:prstGeom prst="rect">
            <a:avLst/>
          </a:prstGeom>
        </p:spPr>
        <p:txBody>
          <a:bodyPr wrap="square">
            <a:spAutoFit/>
          </a:bodyPr>
          <a:lstStyle/>
          <a:p>
            <a:pPr algn="ctr"/>
            <a:r>
              <a:rPr lang="en-US" sz="1600" b="1" dirty="0">
                <a:solidFill>
                  <a:srgbClr val="7030A0"/>
                </a:solidFill>
              </a:rPr>
              <a:t>XML,</a:t>
            </a:r>
          </a:p>
          <a:p>
            <a:pPr algn="ctr"/>
            <a:r>
              <a:rPr lang="en-US" sz="1600" b="1" dirty="0">
                <a:solidFill>
                  <a:srgbClr val="7030A0"/>
                </a:solidFill>
              </a:rPr>
              <a:t>Web Services,</a:t>
            </a:r>
          </a:p>
          <a:p>
            <a:pPr algn="ctr"/>
            <a:r>
              <a:rPr lang="en-US" sz="1600" b="1" dirty="0">
                <a:solidFill>
                  <a:srgbClr val="7030A0"/>
                </a:solidFill>
              </a:rPr>
              <a:t>n-tier apps,</a:t>
            </a:r>
          </a:p>
          <a:p>
            <a:pPr algn="ctr"/>
            <a:r>
              <a:rPr lang="en-US" sz="1600" b="1" dirty="0">
                <a:solidFill>
                  <a:srgbClr val="7030A0"/>
                </a:solidFill>
              </a:rPr>
              <a:t>HA and Disaster Recovery</a:t>
            </a:r>
          </a:p>
        </p:txBody>
      </p:sp>
      <p:sp>
        <p:nvSpPr>
          <p:cNvPr id="11" name="Rectangle 10"/>
          <p:cNvSpPr/>
          <p:nvPr/>
        </p:nvSpPr>
        <p:spPr>
          <a:xfrm>
            <a:off x="9208365" y="4552848"/>
            <a:ext cx="2935335" cy="1477328"/>
          </a:xfrm>
          <a:prstGeom prst="rect">
            <a:avLst/>
          </a:prstGeom>
        </p:spPr>
        <p:txBody>
          <a:bodyPr wrap="square">
            <a:spAutoFit/>
          </a:bodyPr>
          <a:lstStyle/>
          <a:p>
            <a:pPr algn="ctr"/>
            <a:r>
              <a:rPr lang="en-US" b="1" dirty="0">
                <a:solidFill>
                  <a:srgbClr val="00B050"/>
                </a:solidFill>
              </a:rPr>
              <a:t>Microservices,</a:t>
            </a:r>
          </a:p>
          <a:p>
            <a:pPr algn="ctr"/>
            <a:r>
              <a:rPr lang="en-US" b="1" dirty="0">
                <a:solidFill>
                  <a:srgbClr val="00B050"/>
                </a:solidFill>
              </a:rPr>
              <a:t>Cloud Scale,</a:t>
            </a:r>
          </a:p>
          <a:p>
            <a:pPr algn="ctr"/>
            <a:endParaRPr lang="en-US" b="1" dirty="0">
              <a:solidFill>
                <a:srgbClr val="00B050"/>
              </a:solidFill>
            </a:endParaRPr>
          </a:p>
          <a:p>
            <a:pPr algn="ctr"/>
            <a:r>
              <a:rPr lang="en-US" b="1" dirty="0">
                <a:solidFill>
                  <a:srgbClr val="00B050"/>
                </a:solidFill>
              </a:rPr>
              <a:t>Distributed and Replicated State</a:t>
            </a:r>
          </a:p>
        </p:txBody>
      </p:sp>
      <p:grpSp>
        <p:nvGrpSpPr>
          <p:cNvPr id="320" name="Group 319"/>
          <p:cNvGrpSpPr/>
          <p:nvPr/>
        </p:nvGrpSpPr>
        <p:grpSpPr>
          <a:xfrm>
            <a:off x="457580" y="1577044"/>
            <a:ext cx="2777285" cy="1828780"/>
            <a:chOff x="457580" y="1577044"/>
            <a:chExt cx="2777285" cy="1828780"/>
          </a:xfrm>
        </p:grpSpPr>
        <p:sp>
          <p:nvSpPr>
            <p:cNvPr id="12" name="Rectangle 11"/>
            <p:cNvSpPr/>
            <p:nvPr/>
          </p:nvSpPr>
          <p:spPr bwMode="auto">
            <a:xfrm>
              <a:off x="457580" y="1577044"/>
              <a:ext cx="2777285"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ea typeface="Segoe UI" pitchFamily="34" charset="0"/>
                  <a:cs typeface="Segoe UI" pitchFamily="34" charset="0"/>
                </a:rPr>
                <a:t>Program Executable</a:t>
              </a:r>
            </a:p>
            <a:p>
              <a:pPr algn="ctr" defTabSz="932472" fontAlgn="base">
                <a:lnSpc>
                  <a:spcPct val="90000"/>
                </a:lnSpc>
                <a:spcBef>
                  <a:spcPct val="0"/>
                </a:spcBef>
                <a:spcAft>
                  <a:spcPct val="0"/>
                </a:spcAft>
              </a:pPr>
              <a:endParaRPr lang="en-GB"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57090" y="2674312"/>
              <a:ext cx="2178263" cy="57648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ea typeface="Segoe UI" pitchFamily="34" charset="0"/>
                  <a:cs typeface="Segoe UI" pitchFamily="34" charset="0"/>
                </a:rPr>
                <a:t>Backing Store</a:t>
              </a:r>
            </a:p>
          </p:txBody>
        </p:sp>
      </p:grpSp>
      <p:grpSp>
        <p:nvGrpSpPr>
          <p:cNvPr id="319" name="Group 318"/>
          <p:cNvGrpSpPr/>
          <p:nvPr/>
        </p:nvGrpSpPr>
        <p:grpSpPr>
          <a:xfrm>
            <a:off x="3638059" y="1577043"/>
            <a:ext cx="2638244" cy="1852134"/>
            <a:chOff x="3638059" y="1577043"/>
            <a:chExt cx="2638244" cy="1852134"/>
          </a:xfrm>
        </p:grpSpPr>
        <p:cxnSp>
          <p:nvCxnSpPr>
            <p:cNvPr id="14" name="Straight Arrow Connector 13"/>
            <p:cNvCxnSpPr/>
            <p:nvPr/>
          </p:nvCxnSpPr>
          <p:spPr>
            <a:xfrm flipH="1">
              <a:off x="4413534" y="2128358"/>
              <a:ext cx="4309" cy="566626"/>
            </a:xfrm>
            <a:prstGeom prst="straightConnector1">
              <a:avLst/>
            </a:prstGeom>
            <a:ln w="57150">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5456266" y="2128358"/>
              <a:ext cx="2" cy="551142"/>
            </a:xfrm>
            <a:prstGeom prst="straightConnector1">
              <a:avLst/>
            </a:prstGeom>
            <a:ln w="57150">
              <a:headEnd type="none"/>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3638059" y="1577043"/>
              <a:ext cx="2638244" cy="569480"/>
            </a:xfrm>
            <a:prstGeom prst="rect">
              <a:avLst/>
            </a:prstGeom>
            <a:solidFill>
              <a:schemeClr val="accent1"/>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ea typeface="Segoe UI" pitchFamily="34" charset="0"/>
                  <a:cs typeface="Segoe UI" pitchFamily="34" charset="0"/>
                </a:rPr>
                <a:t>Client Application</a:t>
              </a:r>
            </a:p>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638059" y="2676993"/>
              <a:ext cx="2615397" cy="75218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ea typeface="Segoe UI" pitchFamily="34" charset="0"/>
                  <a:cs typeface="Segoe UI" pitchFamily="34" charset="0"/>
                </a:rPr>
                <a:t>Server (Service and / or Relational DB)</a:t>
              </a:r>
            </a:p>
          </p:txBody>
        </p:sp>
      </p:grpSp>
      <p:grpSp>
        <p:nvGrpSpPr>
          <p:cNvPr id="318" name="Group 317"/>
          <p:cNvGrpSpPr/>
          <p:nvPr/>
        </p:nvGrpSpPr>
        <p:grpSpPr>
          <a:xfrm>
            <a:off x="6560854" y="1485604"/>
            <a:ext cx="2583431" cy="3319493"/>
            <a:chOff x="6560854" y="1485604"/>
            <a:chExt cx="2583431" cy="3319493"/>
          </a:xfrm>
        </p:grpSpPr>
        <p:sp>
          <p:nvSpPr>
            <p:cNvPr id="19" name="Rectangle 18"/>
            <p:cNvSpPr/>
            <p:nvPr/>
          </p:nvSpPr>
          <p:spPr bwMode="auto">
            <a:xfrm>
              <a:off x="6560854" y="4030784"/>
              <a:ext cx="2583431" cy="77431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defTabSz="699124" fontAlgn="base">
                <a:spcBef>
                  <a:spcPct val="0"/>
                </a:spcBef>
                <a:spcAft>
                  <a:spcPct val="0"/>
                </a:spcAft>
              </a:pPr>
              <a:r>
                <a:rPr lang="en-US" sz="1377" spc="-38" dirty="0">
                  <a:solidFill>
                    <a:schemeClr val="tx1"/>
                  </a:solidFill>
                  <a:ea typeface="Segoe UI" pitchFamily="34" charset="0"/>
                  <a:cs typeface="Segoe UI" pitchFamily="34" charset="0"/>
                </a:rPr>
                <a:t>Queues                 Storage</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972" y="4161074"/>
              <a:ext cx="574972" cy="575583"/>
            </a:xfrm>
            <a:prstGeom prst="rect">
              <a:avLst/>
            </a:prstGeom>
            <a:solidFill>
              <a:schemeClr val="accent3"/>
            </a:solidFill>
          </p:spPr>
        </p:pic>
        <p:sp>
          <p:nvSpPr>
            <p:cNvPr id="21" name="Rectangle 20"/>
            <p:cNvSpPr/>
            <p:nvPr/>
          </p:nvSpPr>
          <p:spPr bwMode="auto">
            <a:xfrm>
              <a:off x="6560854" y="2172902"/>
              <a:ext cx="2579075" cy="5293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algn="r" defTabSz="699124" fontAlgn="base">
                <a:spcBef>
                  <a:spcPct val="0"/>
                </a:spcBef>
                <a:spcAft>
                  <a:spcPct val="0"/>
                </a:spcAft>
              </a:pPr>
              <a:r>
                <a:rPr lang="en-US" sz="1377" spc="-38" dirty="0">
                  <a:solidFill>
                    <a:srgbClr val="404040"/>
                  </a:solidFill>
                  <a:ea typeface="Segoe UI" pitchFamily="34" charset="0"/>
                  <a:cs typeface="Segoe UI" pitchFamily="34" charset="0"/>
                </a:rPr>
                <a:t>Front End</a:t>
              </a:r>
            </a:p>
            <a:p>
              <a:pPr algn="r" defTabSz="699124" fontAlgn="base">
                <a:spcBef>
                  <a:spcPct val="0"/>
                </a:spcBef>
                <a:spcAft>
                  <a:spcPct val="0"/>
                </a:spcAft>
              </a:pPr>
              <a:r>
                <a:rPr lang="en-US" sz="1377" spc="-38" dirty="0">
                  <a:solidFill>
                    <a:srgbClr val="404040"/>
                  </a:solidFill>
                  <a:ea typeface="Segoe UI" pitchFamily="34" charset="0"/>
                  <a:cs typeface="Segoe UI" pitchFamily="34" charset="0"/>
                </a:rPr>
                <a:t>(Stateless Web)</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914" y="2206516"/>
              <a:ext cx="463890" cy="464383"/>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330" y="2202530"/>
              <a:ext cx="478201" cy="478709"/>
            </a:xfrm>
            <a:prstGeom prst="rect">
              <a:avLst/>
            </a:prstGeom>
          </p:spPr>
        </p:pic>
        <p:cxnSp>
          <p:nvCxnSpPr>
            <p:cNvPr id="24" name="Straight Arrow Connector 23"/>
            <p:cNvCxnSpPr>
              <a:endCxn id="22" idx="0"/>
            </p:cNvCxnSpPr>
            <p:nvPr/>
          </p:nvCxnSpPr>
          <p:spPr>
            <a:xfrm flipH="1">
              <a:off x="7030859" y="1817637"/>
              <a:ext cx="10417" cy="388879"/>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6560855" y="3170653"/>
              <a:ext cx="2579074" cy="6067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34970" bIns="69939" numCol="1" spcCol="0" rtlCol="0" fromWordArt="0" anchor="ctr" anchorCtr="0" forceAA="0" compatLnSpc="1">
              <a:prstTxWarp prst="textNoShape">
                <a:avLst/>
              </a:prstTxWarp>
              <a:noAutofit/>
            </a:bodyPr>
            <a:lstStyle/>
            <a:p>
              <a:pPr algn="r" defTabSz="699124" fontAlgn="base">
                <a:spcBef>
                  <a:spcPct val="0"/>
                </a:spcBef>
                <a:spcAft>
                  <a:spcPct val="0"/>
                </a:spcAft>
              </a:pPr>
              <a:r>
                <a:rPr lang="en-US" sz="1377" spc="-38" dirty="0">
                  <a:solidFill>
                    <a:srgbClr val="404040"/>
                  </a:solidFill>
                  <a:ea typeface="Segoe UI" pitchFamily="34" charset="0"/>
                  <a:cs typeface="Segoe UI" pitchFamily="34" charset="0"/>
                </a:rPr>
                <a:t>Stateless</a:t>
              </a:r>
            </a:p>
            <a:p>
              <a:pPr algn="r" defTabSz="699124" fontAlgn="base">
                <a:spcBef>
                  <a:spcPct val="0"/>
                </a:spcBef>
                <a:spcAft>
                  <a:spcPct val="0"/>
                </a:spcAft>
              </a:pPr>
              <a:r>
                <a:rPr lang="en-US" sz="1377" spc="-38" dirty="0">
                  <a:solidFill>
                    <a:srgbClr val="404040"/>
                  </a:solidFill>
                  <a:ea typeface="Segoe UI" pitchFamily="34" charset="0"/>
                  <a:cs typeface="Segoe UI" pitchFamily="34" charset="0"/>
                </a:rPr>
                <a:t>Middle-tier</a:t>
              </a:r>
            </a:p>
            <a:p>
              <a:pPr algn="r" defTabSz="699124" fontAlgn="base">
                <a:spcBef>
                  <a:spcPct val="0"/>
                </a:spcBef>
                <a:spcAft>
                  <a:spcPct val="0"/>
                </a:spcAft>
              </a:pPr>
              <a:r>
                <a:rPr lang="en-US" sz="1377" spc="-38" dirty="0">
                  <a:solidFill>
                    <a:srgbClr val="404040"/>
                  </a:solidFill>
                  <a:ea typeface="Segoe UI" pitchFamily="34" charset="0"/>
                  <a:cs typeface="Segoe UI" pitchFamily="34" charset="0"/>
                </a:rPr>
                <a:t>Compute</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310" y="3220035"/>
              <a:ext cx="358759" cy="359140"/>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838" y="3215618"/>
              <a:ext cx="372687" cy="373083"/>
            </a:xfrm>
            <a:prstGeom prst="rect">
              <a:avLst/>
            </a:prstGeom>
          </p:spPr>
        </p:pic>
        <p:cxnSp>
          <p:nvCxnSpPr>
            <p:cNvPr id="28" name="Straight Arrow Connector 27"/>
            <p:cNvCxnSpPr>
              <a:endCxn id="23" idx="0"/>
            </p:cNvCxnSpPr>
            <p:nvPr/>
          </p:nvCxnSpPr>
          <p:spPr>
            <a:xfrm flipH="1">
              <a:off x="7597431" y="1826580"/>
              <a:ext cx="3261" cy="375950"/>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2"/>
              <a:endCxn id="26" idx="0"/>
            </p:cNvCxnSpPr>
            <p:nvPr/>
          </p:nvCxnSpPr>
          <p:spPr>
            <a:xfrm>
              <a:off x="7030859" y="2670899"/>
              <a:ext cx="6831" cy="549136"/>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54"/>
            <p:cNvCxnSpPr>
              <a:stCxn id="22" idx="1"/>
              <a:endCxn id="20" idx="0"/>
            </p:cNvCxnSpPr>
            <p:nvPr/>
          </p:nvCxnSpPr>
          <p:spPr>
            <a:xfrm rot="10800000" flipH="1" flipV="1">
              <a:off x="6798914" y="2438708"/>
              <a:ext cx="729544" cy="1722366"/>
            </a:xfrm>
            <a:prstGeom prst="curvedConnector4">
              <a:avLst>
                <a:gd name="adj1" fmla="val -31335"/>
                <a:gd name="adj2" fmla="val 75543"/>
              </a:avLst>
            </a:prstGeom>
            <a:ln w="50800">
              <a:solidFill>
                <a:schemeClr val="accent4"/>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1" name="Curved Connector 55"/>
            <p:cNvCxnSpPr>
              <a:stCxn id="20" idx="0"/>
              <a:endCxn id="27" idx="2"/>
            </p:cNvCxnSpPr>
            <p:nvPr/>
          </p:nvCxnSpPr>
          <p:spPr>
            <a:xfrm rot="16200000" flipV="1">
              <a:off x="7241134" y="3873750"/>
              <a:ext cx="572373" cy="2276"/>
            </a:xfrm>
            <a:prstGeom prst="curvedConnector3">
              <a:avLst>
                <a:gd name="adj1" fmla="val 50000"/>
              </a:avLst>
            </a:prstGeom>
            <a:ln w="50800">
              <a:solidFill>
                <a:schemeClr val="accent4"/>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32" name="Picture 31"/>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94581" y="4096083"/>
              <a:ext cx="649704" cy="650394"/>
            </a:xfrm>
            <a:prstGeom prst="rect">
              <a:avLst/>
            </a:prstGeom>
            <a:noFill/>
          </p:spPr>
        </p:pic>
        <p:cxnSp>
          <p:nvCxnSpPr>
            <p:cNvPr id="33" name="Straight Arrow Connector 32"/>
            <p:cNvCxnSpPr>
              <a:stCxn id="27" idx="3"/>
              <a:endCxn id="32" idx="0"/>
            </p:cNvCxnSpPr>
            <p:nvPr/>
          </p:nvCxnSpPr>
          <p:spPr>
            <a:xfrm>
              <a:off x="7712525" y="3402160"/>
              <a:ext cx="1106908" cy="693923"/>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973119" y="1687723"/>
              <a:ext cx="1166810" cy="179499"/>
            </a:xfrm>
            <a:prstGeom prst="rect">
              <a:avLst/>
            </a:prstGeom>
            <a:noFill/>
            <a:ln>
              <a:noFill/>
            </a:ln>
          </p:spPr>
          <p:txBody>
            <a:bodyPr wrap="none" lIns="0" tIns="27432" rIns="0" bIns="0" rtlCol="0">
              <a:noAutofit/>
            </a:bodyPr>
            <a:lstStyle/>
            <a:p>
              <a:pPr algn="r">
                <a:lnSpc>
                  <a:spcPts val="800"/>
                </a:lnSpc>
              </a:pPr>
              <a:r>
                <a:rPr lang="en-US" sz="1400" dirty="0">
                  <a:solidFill>
                    <a:schemeClr val="bg1"/>
                  </a:solidFill>
                  <a:ea typeface="Arial Unicode MS" panose="020B0604020202020204" pitchFamily="34" charset="-128"/>
                  <a:cs typeface="Segoe UI" panose="020B0502040204020203" pitchFamily="34" charset="0"/>
                </a:rPr>
                <a:t>Load Balancer</a:t>
              </a:r>
            </a:p>
          </p:txBody>
        </p:sp>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4517" y="1485604"/>
              <a:ext cx="730027" cy="555289"/>
            </a:xfrm>
            <a:prstGeom prst="rect">
              <a:avLst/>
            </a:prstGeom>
          </p:spPr>
        </p:pic>
      </p:grpSp>
      <p:grpSp>
        <p:nvGrpSpPr>
          <p:cNvPr id="317" name="Group 316"/>
          <p:cNvGrpSpPr/>
          <p:nvPr/>
        </p:nvGrpSpPr>
        <p:grpSpPr>
          <a:xfrm>
            <a:off x="9344656" y="1577043"/>
            <a:ext cx="2937893" cy="1737341"/>
            <a:chOff x="9344656" y="1302726"/>
            <a:chExt cx="2937893" cy="1737341"/>
          </a:xfrm>
        </p:grpSpPr>
        <p:grpSp>
          <p:nvGrpSpPr>
            <p:cNvPr id="45" name="Group 44"/>
            <p:cNvGrpSpPr/>
            <p:nvPr/>
          </p:nvGrpSpPr>
          <p:grpSpPr>
            <a:xfrm>
              <a:off x="9483035" y="1392045"/>
              <a:ext cx="1467842" cy="1504517"/>
              <a:chOff x="7124523" y="2832523"/>
              <a:chExt cx="1439191" cy="1475150"/>
            </a:xfrm>
            <a:solidFill>
              <a:schemeClr val="accent2"/>
            </a:solidFill>
          </p:grpSpPr>
          <p:grpSp>
            <p:nvGrpSpPr>
              <p:cNvPr id="46" name="Group 45"/>
              <p:cNvGrpSpPr/>
              <p:nvPr/>
            </p:nvGrpSpPr>
            <p:grpSpPr>
              <a:xfrm>
                <a:off x="7124523" y="2832523"/>
                <a:ext cx="1433542" cy="920291"/>
                <a:chOff x="7124523" y="2832523"/>
                <a:chExt cx="1433542" cy="920291"/>
              </a:xfrm>
              <a:grpFill/>
            </p:grpSpPr>
            <p:grpSp>
              <p:nvGrpSpPr>
                <p:cNvPr id="114" name="Group 113"/>
                <p:cNvGrpSpPr/>
                <p:nvPr/>
              </p:nvGrpSpPr>
              <p:grpSpPr>
                <a:xfrm>
                  <a:off x="7124523" y="2832523"/>
                  <a:ext cx="1426377" cy="645804"/>
                  <a:chOff x="7124523" y="2832523"/>
                  <a:chExt cx="1426377" cy="645804"/>
                </a:xfrm>
                <a:grpFill/>
              </p:grpSpPr>
              <p:sp>
                <p:nvSpPr>
                  <p:cNvPr id="148" name="Hexagon 147"/>
                  <p:cNvSpPr/>
                  <p:nvPr/>
                </p:nvSpPr>
                <p:spPr>
                  <a:xfrm>
                    <a:off x="712452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49" name="Hexagon 148"/>
                  <p:cNvSpPr/>
                  <p:nvPr/>
                </p:nvSpPr>
                <p:spPr>
                  <a:xfrm>
                    <a:off x="735546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50" name="Hexagon 149"/>
                  <p:cNvSpPr/>
                  <p:nvPr/>
                </p:nvSpPr>
                <p:spPr>
                  <a:xfrm>
                    <a:off x="712452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51" name="Hexagon 150"/>
                  <p:cNvSpPr/>
                  <p:nvPr/>
                </p:nvSpPr>
                <p:spPr>
                  <a:xfrm>
                    <a:off x="735546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52" name="Straight Connector 151"/>
                  <p:cNvCxnSpPr/>
                  <p:nvPr/>
                </p:nvCxnSpPr>
                <p:spPr>
                  <a:xfrm>
                    <a:off x="7261980" y="3223243"/>
                    <a:ext cx="230937" cy="135637"/>
                  </a:xfrm>
                  <a:prstGeom prst="line">
                    <a:avLst/>
                  </a:prstGeom>
                  <a:grpFill/>
                  <a:ln w="6350" cap="flat" cmpd="sng" algn="ctr">
                    <a:solidFill>
                      <a:schemeClr val="tx1"/>
                    </a:solidFill>
                    <a:prstDash val="solid"/>
                    <a:miter lim="800000"/>
                  </a:ln>
                  <a:effectLst/>
                </p:spPr>
              </p:cxnSp>
              <p:cxnSp>
                <p:nvCxnSpPr>
                  <p:cNvPr id="153" name="Straight Connector 152"/>
                  <p:cNvCxnSpPr/>
                  <p:nvPr/>
                </p:nvCxnSpPr>
                <p:spPr>
                  <a:xfrm>
                    <a:off x="7261980" y="2951968"/>
                    <a:ext cx="230937" cy="135637"/>
                  </a:xfrm>
                  <a:prstGeom prst="line">
                    <a:avLst/>
                  </a:prstGeom>
                  <a:grpFill/>
                  <a:ln w="6350" cap="flat" cmpd="sng" algn="ctr">
                    <a:solidFill>
                      <a:schemeClr val="tx1"/>
                    </a:solidFill>
                    <a:prstDash val="solid"/>
                    <a:miter lim="800000"/>
                  </a:ln>
                  <a:effectLst/>
                </p:spPr>
              </p:cxnSp>
              <p:cxnSp>
                <p:nvCxnSpPr>
                  <p:cNvPr id="154" name="Straight Connector 153"/>
                  <p:cNvCxnSpPr/>
                  <p:nvPr/>
                </p:nvCxnSpPr>
                <p:spPr>
                  <a:xfrm>
                    <a:off x="7489160" y="3081785"/>
                    <a:ext cx="230937" cy="135637"/>
                  </a:xfrm>
                  <a:prstGeom prst="line">
                    <a:avLst/>
                  </a:prstGeom>
                  <a:grpFill/>
                  <a:ln w="6350" cap="flat" cmpd="sng" algn="ctr">
                    <a:solidFill>
                      <a:schemeClr val="tx1"/>
                    </a:solidFill>
                    <a:prstDash val="solid"/>
                    <a:miter lim="800000"/>
                  </a:ln>
                  <a:effectLst/>
                </p:spPr>
              </p:cxnSp>
              <p:cxnSp>
                <p:nvCxnSpPr>
                  <p:cNvPr id="155" name="Straight Connector 154"/>
                  <p:cNvCxnSpPr/>
                  <p:nvPr/>
                </p:nvCxnSpPr>
                <p:spPr>
                  <a:xfrm flipH="1">
                    <a:off x="7489160" y="3223243"/>
                    <a:ext cx="230937" cy="135637"/>
                  </a:xfrm>
                  <a:prstGeom prst="line">
                    <a:avLst/>
                  </a:prstGeom>
                  <a:grpFill/>
                  <a:ln w="6350" cap="flat" cmpd="sng" algn="ctr">
                    <a:solidFill>
                      <a:schemeClr val="tx1"/>
                    </a:solidFill>
                    <a:prstDash val="solid"/>
                    <a:miter lim="800000"/>
                  </a:ln>
                  <a:effectLst/>
                </p:spPr>
              </p:cxnSp>
              <p:cxnSp>
                <p:nvCxnSpPr>
                  <p:cNvPr id="156" name="Straight Connector 155"/>
                  <p:cNvCxnSpPr/>
                  <p:nvPr/>
                </p:nvCxnSpPr>
                <p:spPr>
                  <a:xfrm>
                    <a:off x="7489161" y="3093426"/>
                    <a:ext cx="33" cy="268599"/>
                  </a:xfrm>
                  <a:prstGeom prst="line">
                    <a:avLst/>
                  </a:prstGeom>
                  <a:grpFill/>
                  <a:ln w="6350" cap="flat" cmpd="sng" algn="ctr">
                    <a:solidFill>
                      <a:schemeClr val="tx1"/>
                    </a:solidFill>
                    <a:prstDash val="solid"/>
                    <a:miter lim="800000"/>
                  </a:ln>
                  <a:effectLst/>
                </p:spPr>
              </p:cxnSp>
              <p:cxnSp>
                <p:nvCxnSpPr>
                  <p:cNvPr id="157" name="Straight Connector 156"/>
                  <p:cNvCxnSpPr/>
                  <p:nvPr/>
                </p:nvCxnSpPr>
                <p:spPr>
                  <a:xfrm flipV="1">
                    <a:off x="7258257" y="3087605"/>
                    <a:ext cx="230903" cy="129817"/>
                  </a:xfrm>
                  <a:prstGeom prst="line">
                    <a:avLst/>
                  </a:prstGeom>
                  <a:grpFill/>
                  <a:ln w="6350" cap="flat" cmpd="sng" algn="ctr">
                    <a:solidFill>
                      <a:schemeClr val="tx1"/>
                    </a:solidFill>
                    <a:prstDash val="solid"/>
                    <a:miter lim="800000"/>
                  </a:ln>
                  <a:effectLst/>
                </p:spPr>
              </p:cxnSp>
              <p:cxnSp>
                <p:nvCxnSpPr>
                  <p:cNvPr id="158" name="Straight Connector 157"/>
                  <p:cNvCxnSpPr/>
                  <p:nvPr/>
                </p:nvCxnSpPr>
                <p:spPr>
                  <a:xfrm flipV="1">
                    <a:off x="7489160" y="2946147"/>
                    <a:ext cx="230937" cy="147278"/>
                  </a:xfrm>
                  <a:prstGeom prst="line">
                    <a:avLst/>
                  </a:prstGeom>
                  <a:grpFill/>
                  <a:ln w="6350" cap="flat" cmpd="sng" algn="ctr">
                    <a:solidFill>
                      <a:schemeClr val="tx1"/>
                    </a:solidFill>
                    <a:prstDash val="solid"/>
                    <a:miter lim="800000"/>
                  </a:ln>
                  <a:effectLst/>
                </p:spPr>
              </p:cxnSp>
              <p:cxnSp>
                <p:nvCxnSpPr>
                  <p:cNvPr id="159" name="Straight Connector 158"/>
                  <p:cNvCxnSpPr/>
                  <p:nvPr/>
                </p:nvCxnSpPr>
                <p:spPr>
                  <a:xfrm>
                    <a:off x="7261963" y="2976588"/>
                    <a:ext cx="33" cy="268599"/>
                  </a:xfrm>
                  <a:prstGeom prst="line">
                    <a:avLst/>
                  </a:prstGeom>
                  <a:grpFill/>
                  <a:ln w="6350" cap="flat" cmpd="sng" algn="ctr">
                    <a:solidFill>
                      <a:schemeClr val="tx1"/>
                    </a:solidFill>
                    <a:prstDash val="solid"/>
                    <a:miter lim="800000"/>
                  </a:ln>
                  <a:effectLst/>
                </p:spPr>
              </p:cxnSp>
              <p:sp>
                <p:nvSpPr>
                  <p:cNvPr id="160" name="Hexagon 159"/>
                  <p:cNvSpPr/>
                  <p:nvPr/>
                </p:nvSpPr>
                <p:spPr>
                  <a:xfrm>
                    <a:off x="758354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61" name="Hexagon 160"/>
                  <p:cNvSpPr/>
                  <p:nvPr/>
                </p:nvSpPr>
                <p:spPr>
                  <a:xfrm>
                    <a:off x="781448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62" name="Hexagon 161"/>
                  <p:cNvSpPr/>
                  <p:nvPr/>
                </p:nvSpPr>
                <p:spPr>
                  <a:xfrm>
                    <a:off x="758354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63" name="Hexagon 162"/>
                  <p:cNvSpPr/>
                  <p:nvPr/>
                </p:nvSpPr>
                <p:spPr>
                  <a:xfrm>
                    <a:off x="781448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64" name="Straight Connector 163"/>
                  <p:cNvCxnSpPr/>
                  <p:nvPr/>
                </p:nvCxnSpPr>
                <p:spPr>
                  <a:xfrm>
                    <a:off x="7721000" y="3223243"/>
                    <a:ext cx="230937" cy="135637"/>
                  </a:xfrm>
                  <a:prstGeom prst="line">
                    <a:avLst/>
                  </a:prstGeom>
                  <a:grpFill/>
                  <a:ln w="6350" cap="flat" cmpd="sng" algn="ctr">
                    <a:solidFill>
                      <a:schemeClr val="tx1"/>
                    </a:solidFill>
                    <a:prstDash val="solid"/>
                    <a:miter lim="800000"/>
                  </a:ln>
                  <a:effectLst/>
                </p:spPr>
              </p:cxnSp>
              <p:cxnSp>
                <p:nvCxnSpPr>
                  <p:cNvPr id="165" name="Straight Connector 164"/>
                  <p:cNvCxnSpPr/>
                  <p:nvPr/>
                </p:nvCxnSpPr>
                <p:spPr>
                  <a:xfrm>
                    <a:off x="7721000" y="2956517"/>
                    <a:ext cx="230937" cy="135637"/>
                  </a:xfrm>
                  <a:prstGeom prst="line">
                    <a:avLst/>
                  </a:prstGeom>
                  <a:grpFill/>
                  <a:ln w="6350" cap="flat" cmpd="sng" algn="ctr">
                    <a:solidFill>
                      <a:schemeClr val="tx1"/>
                    </a:solidFill>
                    <a:prstDash val="solid"/>
                    <a:miter lim="800000"/>
                  </a:ln>
                  <a:effectLst/>
                </p:spPr>
              </p:cxnSp>
              <p:cxnSp>
                <p:nvCxnSpPr>
                  <p:cNvPr id="166" name="Straight Connector 165"/>
                  <p:cNvCxnSpPr/>
                  <p:nvPr/>
                </p:nvCxnSpPr>
                <p:spPr>
                  <a:xfrm>
                    <a:off x="7948180" y="3081785"/>
                    <a:ext cx="230937" cy="135637"/>
                  </a:xfrm>
                  <a:prstGeom prst="line">
                    <a:avLst/>
                  </a:prstGeom>
                  <a:grpFill/>
                  <a:ln w="6350" cap="flat" cmpd="sng" algn="ctr">
                    <a:solidFill>
                      <a:schemeClr val="tx1"/>
                    </a:solidFill>
                    <a:prstDash val="solid"/>
                    <a:miter lim="800000"/>
                  </a:ln>
                  <a:effectLst/>
                </p:spPr>
              </p:cxnSp>
              <p:cxnSp>
                <p:nvCxnSpPr>
                  <p:cNvPr id="167" name="Straight Connector 166"/>
                  <p:cNvCxnSpPr/>
                  <p:nvPr/>
                </p:nvCxnSpPr>
                <p:spPr>
                  <a:xfrm flipH="1">
                    <a:off x="7948180" y="3223243"/>
                    <a:ext cx="230937" cy="135637"/>
                  </a:xfrm>
                  <a:prstGeom prst="line">
                    <a:avLst/>
                  </a:prstGeom>
                  <a:grpFill/>
                  <a:ln w="6350" cap="flat" cmpd="sng" algn="ctr">
                    <a:solidFill>
                      <a:schemeClr val="tx1"/>
                    </a:solidFill>
                    <a:prstDash val="solid"/>
                    <a:miter lim="800000"/>
                  </a:ln>
                  <a:effectLst/>
                </p:spPr>
              </p:cxnSp>
              <p:cxnSp>
                <p:nvCxnSpPr>
                  <p:cNvPr id="168" name="Straight Connector 167"/>
                  <p:cNvCxnSpPr/>
                  <p:nvPr/>
                </p:nvCxnSpPr>
                <p:spPr>
                  <a:xfrm>
                    <a:off x="7948181" y="3093426"/>
                    <a:ext cx="33" cy="268599"/>
                  </a:xfrm>
                  <a:prstGeom prst="line">
                    <a:avLst/>
                  </a:prstGeom>
                  <a:grpFill/>
                  <a:ln w="6350" cap="flat" cmpd="sng" algn="ctr">
                    <a:solidFill>
                      <a:schemeClr val="tx1"/>
                    </a:solidFill>
                    <a:prstDash val="solid"/>
                    <a:miter lim="800000"/>
                  </a:ln>
                  <a:effectLst/>
                </p:spPr>
              </p:cxnSp>
              <p:cxnSp>
                <p:nvCxnSpPr>
                  <p:cNvPr id="169" name="Straight Connector 168"/>
                  <p:cNvCxnSpPr/>
                  <p:nvPr/>
                </p:nvCxnSpPr>
                <p:spPr>
                  <a:xfrm flipV="1">
                    <a:off x="7717277" y="3087605"/>
                    <a:ext cx="230903" cy="129817"/>
                  </a:xfrm>
                  <a:prstGeom prst="line">
                    <a:avLst/>
                  </a:prstGeom>
                  <a:grpFill/>
                  <a:ln w="6350" cap="flat" cmpd="sng" algn="ctr">
                    <a:solidFill>
                      <a:schemeClr val="tx1"/>
                    </a:solidFill>
                    <a:prstDash val="solid"/>
                    <a:miter lim="800000"/>
                  </a:ln>
                  <a:effectLst/>
                </p:spPr>
              </p:cxnSp>
              <p:cxnSp>
                <p:nvCxnSpPr>
                  <p:cNvPr id="170" name="Straight Connector 169"/>
                  <p:cNvCxnSpPr/>
                  <p:nvPr/>
                </p:nvCxnSpPr>
                <p:spPr>
                  <a:xfrm flipV="1">
                    <a:off x="7948180" y="2946147"/>
                    <a:ext cx="230937" cy="147278"/>
                  </a:xfrm>
                  <a:prstGeom prst="line">
                    <a:avLst/>
                  </a:prstGeom>
                  <a:grpFill/>
                  <a:ln w="6350" cap="flat" cmpd="sng" algn="ctr">
                    <a:solidFill>
                      <a:schemeClr val="tx1"/>
                    </a:solidFill>
                    <a:prstDash val="solid"/>
                    <a:miter lim="800000"/>
                  </a:ln>
                  <a:effectLst/>
                </p:spPr>
              </p:cxnSp>
              <p:cxnSp>
                <p:nvCxnSpPr>
                  <p:cNvPr id="171" name="Straight Connector 170"/>
                  <p:cNvCxnSpPr/>
                  <p:nvPr/>
                </p:nvCxnSpPr>
                <p:spPr>
                  <a:xfrm>
                    <a:off x="7720983" y="2976588"/>
                    <a:ext cx="33" cy="268599"/>
                  </a:xfrm>
                  <a:prstGeom prst="line">
                    <a:avLst/>
                  </a:prstGeom>
                  <a:grpFill/>
                  <a:ln w="6350" cap="flat" cmpd="sng" algn="ctr">
                    <a:solidFill>
                      <a:schemeClr val="tx1"/>
                    </a:solidFill>
                    <a:prstDash val="solid"/>
                    <a:miter lim="800000"/>
                  </a:ln>
                  <a:effectLst/>
                </p:spPr>
              </p:cxnSp>
              <p:sp>
                <p:nvSpPr>
                  <p:cNvPr id="172" name="Hexagon 171"/>
                  <p:cNvSpPr/>
                  <p:nvPr/>
                </p:nvSpPr>
                <p:spPr>
                  <a:xfrm>
                    <a:off x="8045049"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73" name="Hexagon 172"/>
                  <p:cNvSpPr/>
                  <p:nvPr/>
                </p:nvSpPr>
                <p:spPr>
                  <a:xfrm>
                    <a:off x="8275986"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74" name="Hexagon 173"/>
                  <p:cNvSpPr/>
                  <p:nvPr/>
                </p:nvSpPr>
                <p:spPr>
                  <a:xfrm>
                    <a:off x="8045049"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75" name="Hexagon 174"/>
                  <p:cNvSpPr/>
                  <p:nvPr/>
                </p:nvSpPr>
                <p:spPr>
                  <a:xfrm>
                    <a:off x="8275986"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76" name="Straight Connector 175"/>
                  <p:cNvCxnSpPr/>
                  <p:nvPr/>
                </p:nvCxnSpPr>
                <p:spPr>
                  <a:xfrm>
                    <a:off x="8182506" y="3223243"/>
                    <a:ext cx="230937" cy="135637"/>
                  </a:xfrm>
                  <a:prstGeom prst="line">
                    <a:avLst/>
                  </a:prstGeom>
                  <a:grpFill/>
                  <a:ln w="6350" cap="flat" cmpd="sng" algn="ctr">
                    <a:solidFill>
                      <a:schemeClr val="tx1"/>
                    </a:solidFill>
                    <a:prstDash val="solid"/>
                    <a:miter lim="800000"/>
                  </a:ln>
                  <a:effectLst/>
                </p:spPr>
              </p:cxnSp>
              <p:cxnSp>
                <p:nvCxnSpPr>
                  <p:cNvPr id="177" name="Straight Connector 176"/>
                  <p:cNvCxnSpPr/>
                  <p:nvPr/>
                </p:nvCxnSpPr>
                <p:spPr>
                  <a:xfrm>
                    <a:off x="8182506" y="2951968"/>
                    <a:ext cx="230937" cy="135637"/>
                  </a:xfrm>
                  <a:prstGeom prst="line">
                    <a:avLst/>
                  </a:prstGeom>
                  <a:grpFill/>
                  <a:ln w="6350" cap="flat" cmpd="sng" algn="ctr">
                    <a:solidFill>
                      <a:schemeClr val="tx1"/>
                    </a:solidFill>
                    <a:prstDash val="solid"/>
                    <a:miter lim="800000"/>
                  </a:ln>
                  <a:effectLst/>
                </p:spPr>
              </p:cxnSp>
              <p:cxnSp>
                <p:nvCxnSpPr>
                  <p:cNvPr id="178" name="Straight Connector 177"/>
                  <p:cNvCxnSpPr/>
                  <p:nvPr/>
                </p:nvCxnSpPr>
                <p:spPr>
                  <a:xfrm flipV="1">
                    <a:off x="8178783" y="3087605"/>
                    <a:ext cx="230903" cy="129817"/>
                  </a:xfrm>
                  <a:prstGeom prst="line">
                    <a:avLst/>
                  </a:prstGeom>
                  <a:grpFill/>
                  <a:ln w="6350" cap="flat" cmpd="sng" algn="ctr">
                    <a:solidFill>
                      <a:schemeClr val="tx1"/>
                    </a:solidFill>
                    <a:prstDash val="solid"/>
                    <a:miter lim="800000"/>
                  </a:ln>
                  <a:effectLst/>
                </p:spPr>
              </p:cxnSp>
              <p:cxnSp>
                <p:nvCxnSpPr>
                  <p:cNvPr id="179" name="Straight Connector 178"/>
                  <p:cNvCxnSpPr/>
                  <p:nvPr/>
                </p:nvCxnSpPr>
                <p:spPr>
                  <a:xfrm>
                    <a:off x="8182489" y="2981137"/>
                    <a:ext cx="33" cy="268599"/>
                  </a:xfrm>
                  <a:prstGeom prst="line">
                    <a:avLst/>
                  </a:prstGeom>
                  <a:grpFill/>
                  <a:ln w="6350" cap="flat" cmpd="sng" algn="ctr">
                    <a:solidFill>
                      <a:schemeClr val="tx1"/>
                    </a:solidFill>
                    <a:prstDash val="solid"/>
                    <a:miter lim="800000"/>
                  </a:ln>
                  <a:effectLst/>
                </p:spPr>
              </p:cxnSp>
            </p:grpSp>
            <p:grpSp>
              <p:nvGrpSpPr>
                <p:cNvPr id="115" name="Group 114"/>
                <p:cNvGrpSpPr/>
                <p:nvPr/>
              </p:nvGrpSpPr>
              <p:grpSpPr>
                <a:xfrm>
                  <a:off x="7131688" y="3107010"/>
                  <a:ext cx="1426377" cy="645804"/>
                  <a:chOff x="7124523" y="2832523"/>
                  <a:chExt cx="1426377" cy="645804"/>
                </a:xfrm>
                <a:grpFill/>
              </p:grpSpPr>
              <p:sp>
                <p:nvSpPr>
                  <p:cNvPr id="116" name="Hexagon 115"/>
                  <p:cNvSpPr/>
                  <p:nvPr/>
                </p:nvSpPr>
                <p:spPr>
                  <a:xfrm>
                    <a:off x="712452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17" name="Hexagon 116"/>
                  <p:cNvSpPr/>
                  <p:nvPr/>
                </p:nvSpPr>
                <p:spPr>
                  <a:xfrm>
                    <a:off x="735546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18" name="Hexagon 117"/>
                  <p:cNvSpPr/>
                  <p:nvPr/>
                </p:nvSpPr>
                <p:spPr>
                  <a:xfrm>
                    <a:off x="712452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19" name="Hexagon 118"/>
                  <p:cNvSpPr/>
                  <p:nvPr/>
                </p:nvSpPr>
                <p:spPr>
                  <a:xfrm>
                    <a:off x="735546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20" name="Straight Connector 119"/>
                  <p:cNvCxnSpPr/>
                  <p:nvPr/>
                </p:nvCxnSpPr>
                <p:spPr>
                  <a:xfrm>
                    <a:off x="7261980" y="3223243"/>
                    <a:ext cx="230937" cy="135637"/>
                  </a:xfrm>
                  <a:prstGeom prst="line">
                    <a:avLst/>
                  </a:prstGeom>
                  <a:grpFill/>
                  <a:ln w="6350" cap="flat" cmpd="sng" algn="ctr">
                    <a:solidFill>
                      <a:schemeClr val="tx1"/>
                    </a:solidFill>
                    <a:prstDash val="solid"/>
                    <a:miter lim="800000"/>
                  </a:ln>
                  <a:effectLst/>
                </p:spPr>
              </p:cxnSp>
              <p:cxnSp>
                <p:nvCxnSpPr>
                  <p:cNvPr id="121" name="Straight Connector 120"/>
                  <p:cNvCxnSpPr/>
                  <p:nvPr/>
                </p:nvCxnSpPr>
                <p:spPr>
                  <a:xfrm>
                    <a:off x="7261980" y="2951968"/>
                    <a:ext cx="230937" cy="135637"/>
                  </a:xfrm>
                  <a:prstGeom prst="line">
                    <a:avLst/>
                  </a:prstGeom>
                  <a:grpFill/>
                  <a:ln w="6350" cap="flat" cmpd="sng" algn="ctr">
                    <a:solidFill>
                      <a:schemeClr val="tx1"/>
                    </a:solidFill>
                    <a:prstDash val="solid"/>
                    <a:miter lim="800000"/>
                  </a:ln>
                  <a:effectLst/>
                </p:spPr>
              </p:cxnSp>
              <p:cxnSp>
                <p:nvCxnSpPr>
                  <p:cNvPr id="122" name="Straight Connector 121"/>
                  <p:cNvCxnSpPr/>
                  <p:nvPr/>
                </p:nvCxnSpPr>
                <p:spPr>
                  <a:xfrm>
                    <a:off x="7489160" y="3081785"/>
                    <a:ext cx="230937" cy="135637"/>
                  </a:xfrm>
                  <a:prstGeom prst="line">
                    <a:avLst/>
                  </a:prstGeom>
                  <a:grpFill/>
                  <a:ln w="6350" cap="flat" cmpd="sng" algn="ctr">
                    <a:solidFill>
                      <a:schemeClr val="tx1"/>
                    </a:solidFill>
                    <a:prstDash val="solid"/>
                    <a:miter lim="800000"/>
                  </a:ln>
                  <a:effectLst/>
                </p:spPr>
              </p:cxnSp>
              <p:cxnSp>
                <p:nvCxnSpPr>
                  <p:cNvPr id="123" name="Straight Connector 122"/>
                  <p:cNvCxnSpPr/>
                  <p:nvPr/>
                </p:nvCxnSpPr>
                <p:spPr>
                  <a:xfrm flipH="1">
                    <a:off x="7489160" y="3223243"/>
                    <a:ext cx="230937" cy="135637"/>
                  </a:xfrm>
                  <a:prstGeom prst="line">
                    <a:avLst/>
                  </a:prstGeom>
                  <a:grpFill/>
                  <a:ln w="6350" cap="flat" cmpd="sng" algn="ctr">
                    <a:solidFill>
                      <a:schemeClr val="tx1"/>
                    </a:solidFill>
                    <a:prstDash val="solid"/>
                    <a:miter lim="800000"/>
                  </a:ln>
                  <a:effectLst/>
                </p:spPr>
              </p:cxnSp>
              <p:cxnSp>
                <p:nvCxnSpPr>
                  <p:cNvPr id="124" name="Straight Connector 123"/>
                  <p:cNvCxnSpPr/>
                  <p:nvPr/>
                </p:nvCxnSpPr>
                <p:spPr>
                  <a:xfrm>
                    <a:off x="7489161" y="3093426"/>
                    <a:ext cx="33" cy="268599"/>
                  </a:xfrm>
                  <a:prstGeom prst="line">
                    <a:avLst/>
                  </a:prstGeom>
                  <a:grpFill/>
                  <a:ln w="6350" cap="flat" cmpd="sng" algn="ctr">
                    <a:solidFill>
                      <a:schemeClr val="tx1"/>
                    </a:solidFill>
                    <a:prstDash val="solid"/>
                    <a:miter lim="800000"/>
                  </a:ln>
                  <a:effectLst/>
                </p:spPr>
              </p:cxnSp>
              <p:cxnSp>
                <p:nvCxnSpPr>
                  <p:cNvPr id="125" name="Straight Connector 124"/>
                  <p:cNvCxnSpPr/>
                  <p:nvPr/>
                </p:nvCxnSpPr>
                <p:spPr>
                  <a:xfrm flipV="1">
                    <a:off x="7258257" y="3087605"/>
                    <a:ext cx="230903" cy="129817"/>
                  </a:xfrm>
                  <a:prstGeom prst="line">
                    <a:avLst/>
                  </a:prstGeom>
                  <a:grpFill/>
                  <a:ln w="6350" cap="flat" cmpd="sng" algn="ctr">
                    <a:solidFill>
                      <a:schemeClr val="tx1"/>
                    </a:solidFill>
                    <a:prstDash val="solid"/>
                    <a:miter lim="800000"/>
                  </a:ln>
                  <a:effectLst/>
                </p:spPr>
              </p:cxnSp>
              <p:cxnSp>
                <p:nvCxnSpPr>
                  <p:cNvPr id="126" name="Straight Connector 125"/>
                  <p:cNvCxnSpPr/>
                  <p:nvPr/>
                </p:nvCxnSpPr>
                <p:spPr>
                  <a:xfrm flipV="1">
                    <a:off x="7489160" y="2946147"/>
                    <a:ext cx="230937" cy="147278"/>
                  </a:xfrm>
                  <a:prstGeom prst="line">
                    <a:avLst/>
                  </a:prstGeom>
                  <a:grpFill/>
                  <a:ln w="6350" cap="flat" cmpd="sng" algn="ctr">
                    <a:solidFill>
                      <a:schemeClr val="tx1"/>
                    </a:solidFill>
                    <a:prstDash val="solid"/>
                    <a:miter lim="800000"/>
                  </a:ln>
                  <a:effectLst/>
                </p:spPr>
              </p:cxnSp>
              <p:cxnSp>
                <p:nvCxnSpPr>
                  <p:cNvPr id="127" name="Straight Connector 126"/>
                  <p:cNvCxnSpPr/>
                  <p:nvPr/>
                </p:nvCxnSpPr>
                <p:spPr>
                  <a:xfrm>
                    <a:off x="7261963" y="2976588"/>
                    <a:ext cx="33" cy="268599"/>
                  </a:xfrm>
                  <a:prstGeom prst="line">
                    <a:avLst/>
                  </a:prstGeom>
                  <a:grpFill/>
                  <a:ln w="6350" cap="flat" cmpd="sng" algn="ctr">
                    <a:solidFill>
                      <a:schemeClr val="tx1"/>
                    </a:solidFill>
                    <a:prstDash val="solid"/>
                    <a:miter lim="800000"/>
                  </a:ln>
                  <a:effectLst/>
                </p:spPr>
              </p:cxnSp>
              <p:sp>
                <p:nvSpPr>
                  <p:cNvPr id="128" name="Hexagon 127"/>
                  <p:cNvSpPr/>
                  <p:nvPr/>
                </p:nvSpPr>
                <p:spPr>
                  <a:xfrm>
                    <a:off x="758354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29" name="Hexagon 128"/>
                  <p:cNvSpPr/>
                  <p:nvPr/>
                </p:nvSpPr>
                <p:spPr>
                  <a:xfrm>
                    <a:off x="781448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30" name="Hexagon 129"/>
                  <p:cNvSpPr/>
                  <p:nvPr/>
                </p:nvSpPr>
                <p:spPr>
                  <a:xfrm>
                    <a:off x="758354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31" name="Hexagon 130"/>
                  <p:cNvSpPr/>
                  <p:nvPr/>
                </p:nvSpPr>
                <p:spPr>
                  <a:xfrm>
                    <a:off x="781448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32" name="Straight Connector 131"/>
                  <p:cNvCxnSpPr/>
                  <p:nvPr/>
                </p:nvCxnSpPr>
                <p:spPr>
                  <a:xfrm>
                    <a:off x="7721000" y="3223243"/>
                    <a:ext cx="230937" cy="135637"/>
                  </a:xfrm>
                  <a:prstGeom prst="line">
                    <a:avLst/>
                  </a:prstGeom>
                  <a:grpFill/>
                  <a:ln w="6350" cap="flat" cmpd="sng" algn="ctr">
                    <a:solidFill>
                      <a:schemeClr val="tx1"/>
                    </a:solidFill>
                    <a:prstDash val="solid"/>
                    <a:miter lim="800000"/>
                  </a:ln>
                  <a:effectLst/>
                </p:spPr>
              </p:cxnSp>
              <p:cxnSp>
                <p:nvCxnSpPr>
                  <p:cNvPr id="133" name="Straight Connector 132"/>
                  <p:cNvCxnSpPr/>
                  <p:nvPr/>
                </p:nvCxnSpPr>
                <p:spPr>
                  <a:xfrm>
                    <a:off x="7721000" y="2956517"/>
                    <a:ext cx="230937" cy="135637"/>
                  </a:xfrm>
                  <a:prstGeom prst="line">
                    <a:avLst/>
                  </a:prstGeom>
                  <a:grpFill/>
                  <a:ln w="6350" cap="flat" cmpd="sng" algn="ctr">
                    <a:solidFill>
                      <a:schemeClr val="tx1"/>
                    </a:solidFill>
                    <a:prstDash val="solid"/>
                    <a:miter lim="800000"/>
                  </a:ln>
                  <a:effectLst/>
                </p:spPr>
              </p:cxnSp>
              <p:cxnSp>
                <p:nvCxnSpPr>
                  <p:cNvPr id="134" name="Straight Connector 133"/>
                  <p:cNvCxnSpPr/>
                  <p:nvPr/>
                </p:nvCxnSpPr>
                <p:spPr>
                  <a:xfrm>
                    <a:off x="7948180" y="3081785"/>
                    <a:ext cx="230937" cy="135637"/>
                  </a:xfrm>
                  <a:prstGeom prst="line">
                    <a:avLst/>
                  </a:prstGeom>
                  <a:grpFill/>
                  <a:ln w="6350" cap="flat" cmpd="sng" algn="ctr">
                    <a:solidFill>
                      <a:schemeClr val="tx1"/>
                    </a:solidFill>
                    <a:prstDash val="solid"/>
                    <a:miter lim="800000"/>
                  </a:ln>
                  <a:effectLst/>
                </p:spPr>
              </p:cxnSp>
              <p:cxnSp>
                <p:nvCxnSpPr>
                  <p:cNvPr id="135" name="Straight Connector 134"/>
                  <p:cNvCxnSpPr/>
                  <p:nvPr/>
                </p:nvCxnSpPr>
                <p:spPr>
                  <a:xfrm flipH="1">
                    <a:off x="7948180" y="3223243"/>
                    <a:ext cx="230937" cy="135637"/>
                  </a:xfrm>
                  <a:prstGeom prst="line">
                    <a:avLst/>
                  </a:prstGeom>
                  <a:grpFill/>
                  <a:ln w="6350" cap="flat" cmpd="sng" algn="ctr">
                    <a:solidFill>
                      <a:schemeClr val="tx1"/>
                    </a:solidFill>
                    <a:prstDash val="solid"/>
                    <a:miter lim="800000"/>
                  </a:ln>
                  <a:effectLst/>
                </p:spPr>
              </p:cxnSp>
              <p:cxnSp>
                <p:nvCxnSpPr>
                  <p:cNvPr id="136" name="Straight Connector 135"/>
                  <p:cNvCxnSpPr/>
                  <p:nvPr/>
                </p:nvCxnSpPr>
                <p:spPr>
                  <a:xfrm>
                    <a:off x="7948181" y="3093426"/>
                    <a:ext cx="33" cy="268599"/>
                  </a:xfrm>
                  <a:prstGeom prst="line">
                    <a:avLst/>
                  </a:prstGeom>
                  <a:grpFill/>
                  <a:ln w="6350" cap="flat" cmpd="sng" algn="ctr">
                    <a:solidFill>
                      <a:schemeClr val="tx1"/>
                    </a:solidFill>
                    <a:prstDash val="solid"/>
                    <a:miter lim="800000"/>
                  </a:ln>
                  <a:effectLst/>
                </p:spPr>
              </p:cxnSp>
              <p:cxnSp>
                <p:nvCxnSpPr>
                  <p:cNvPr id="137" name="Straight Connector 136"/>
                  <p:cNvCxnSpPr/>
                  <p:nvPr/>
                </p:nvCxnSpPr>
                <p:spPr>
                  <a:xfrm flipV="1">
                    <a:off x="7717277" y="3087605"/>
                    <a:ext cx="230903" cy="129817"/>
                  </a:xfrm>
                  <a:prstGeom prst="line">
                    <a:avLst/>
                  </a:prstGeom>
                  <a:grpFill/>
                  <a:ln w="6350" cap="flat" cmpd="sng" algn="ctr">
                    <a:solidFill>
                      <a:schemeClr val="tx1"/>
                    </a:solidFill>
                    <a:prstDash val="solid"/>
                    <a:miter lim="800000"/>
                  </a:ln>
                  <a:effectLst/>
                </p:spPr>
              </p:cxnSp>
              <p:cxnSp>
                <p:nvCxnSpPr>
                  <p:cNvPr id="138" name="Straight Connector 137"/>
                  <p:cNvCxnSpPr/>
                  <p:nvPr/>
                </p:nvCxnSpPr>
                <p:spPr>
                  <a:xfrm flipV="1">
                    <a:off x="7948180" y="2946147"/>
                    <a:ext cx="230937" cy="147278"/>
                  </a:xfrm>
                  <a:prstGeom prst="line">
                    <a:avLst/>
                  </a:prstGeom>
                  <a:grpFill/>
                  <a:ln w="6350" cap="flat" cmpd="sng" algn="ctr">
                    <a:solidFill>
                      <a:schemeClr val="tx1"/>
                    </a:solidFill>
                    <a:prstDash val="solid"/>
                    <a:miter lim="800000"/>
                  </a:ln>
                  <a:effectLst/>
                </p:spPr>
              </p:cxnSp>
              <p:cxnSp>
                <p:nvCxnSpPr>
                  <p:cNvPr id="139" name="Straight Connector 138"/>
                  <p:cNvCxnSpPr/>
                  <p:nvPr/>
                </p:nvCxnSpPr>
                <p:spPr>
                  <a:xfrm>
                    <a:off x="7720983" y="2976588"/>
                    <a:ext cx="33" cy="268599"/>
                  </a:xfrm>
                  <a:prstGeom prst="line">
                    <a:avLst/>
                  </a:prstGeom>
                  <a:grpFill/>
                  <a:ln w="6350" cap="flat" cmpd="sng" algn="ctr">
                    <a:solidFill>
                      <a:schemeClr val="tx1"/>
                    </a:solidFill>
                    <a:prstDash val="solid"/>
                    <a:miter lim="800000"/>
                  </a:ln>
                  <a:effectLst/>
                </p:spPr>
              </p:cxnSp>
              <p:sp>
                <p:nvSpPr>
                  <p:cNvPr id="140" name="Hexagon 139"/>
                  <p:cNvSpPr/>
                  <p:nvPr/>
                </p:nvSpPr>
                <p:spPr>
                  <a:xfrm>
                    <a:off x="8045049"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41" name="Hexagon 140"/>
                  <p:cNvSpPr/>
                  <p:nvPr/>
                </p:nvSpPr>
                <p:spPr>
                  <a:xfrm>
                    <a:off x="8275986"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42" name="Hexagon 141"/>
                  <p:cNvSpPr/>
                  <p:nvPr/>
                </p:nvSpPr>
                <p:spPr>
                  <a:xfrm>
                    <a:off x="8045049"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43" name="Hexagon 142"/>
                  <p:cNvSpPr/>
                  <p:nvPr/>
                </p:nvSpPr>
                <p:spPr>
                  <a:xfrm>
                    <a:off x="8275986"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44" name="Straight Connector 143"/>
                  <p:cNvCxnSpPr/>
                  <p:nvPr/>
                </p:nvCxnSpPr>
                <p:spPr>
                  <a:xfrm>
                    <a:off x="8182506" y="3223243"/>
                    <a:ext cx="230937" cy="135637"/>
                  </a:xfrm>
                  <a:prstGeom prst="line">
                    <a:avLst/>
                  </a:prstGeom>
                  <a:grpFill/>
                  <a:ln w="6350" cap="flat" cmpd="sng" algn="ctr">
                    <a:solidFill>
                      <a:schemeClr val="tx1"/>
                    </a:solidFill>
                    <a:prstDash val="solid"/>
                    <a:miter lim="800000"/>
                  </a:ln>
                  <a:effectLst/>
                </p:spPr>
              </p:cxnSp>
              <p:cxnSp>
                <p:nvCxnSpPr>
                  <p:cNvPr id="145" name="Straight Connector 144"/>
                  <p:cNvCxnSpPr/>
                  <p:nvPr/>
                </p:nvCxnSpPr>
                <p:spPr>
                  <a:xfrm>
                    <a:off x="8182506" y="2951968"/>
                    <a:ext cx="230937" cy="135637"/>
                  </a:xfrm>
                  <a:prstGeom prst="line">
                    <a:avLst/>
                  </a:prstGeom>
                  <a:grpFill/>
                  <a:ln w="6350" cap="flat" cmpd="sng" algn="ctr">
                    <a:solidFill>
                      <a:schemeClr val="tx1"/>
                    </a:solidFill>
                    <a:prstDash val="solid"/>
                    <a:miter lim="800000"/>
                  </a:ln>
                  <a:effectLst/>
                </p:spPr>
              </p:cxnSp>
              <p:cxnSp>
                <p:nvCxnSpPr>
                  <p:cNvPr id="146" name="Straight Connector 145"/>
                  <p:cNvCxnSpPr/>
                  <p:nvPr/>
                </p:nvCxnSpPr>
                <p:spPr>
                  <a:xfrm flipV="1">
                    <a:off x="8178783" y="3087605"/>
                    <a:ext cx="230903" cy="129817"/>
                  </a:xfrm>
                  <a:prstGeom prst="line">
                    <a:avLst/>
                  </a:prstGeom>
                  <a:grpFill/>
                  <a:ln w="6350" cap="flat" cmpd="sng" algn="ctr">
                    <a:solidFill>
                      <a:schemeClr val="tx1"/>
                    </a:solidFill>
                    <a:prstDash val="solid"/>
                    <a:miter lim="800000"/>
                  </a:ln>
                  <a:effectLst/>
                </p:spPr>
              </p:cxnSp>
              <p:cxnSp>
                <p:nvCxnSpPr>
                  <p:cNvPr id="147" name="Straight Connector 146"/>
                  <p:cNvCxnSpPr/>
                  <p:nvPr/>
                </p:nvCxnSpPr>
                <p:spPr>
                  <a:xfrm>
                    <a:off x="8182489" y="2981137"/>
                    <a:ext cx="33" cy="268599"/>
                  </a:xfrm>
                  <a:prstGeom prst="line">
                    <a:avLst/>
                  </a:prstGeom>
                  <a:grpFill/>
                  <a:ln w="6350" cap="flat" cmpd="sng" algn="ctr">
                    <a:solidFill>
                      <a:schemeClr val="tx1"/>
                    </a:solidFill>
                    <a:prstDash val="solid"/>
                    <a:miter lim="800000"/>
                  </a:ln>
                  <a:effectLst/>
                </p:spPr>
              </p:cxnSp>
            </p:grpSp>
          </p:grpSp>
          <p:grpSp>
            <p:nvGrpSpPr>
              <p:cNvPr id="47" name="Group 46"/>
              <p:cNvGrpSpPr/>
              <p:nvPr/>
            </p:nvGrpSpPr>
            <p:grpSpPr>
              <a:xfrm>
                <a:off x="7130172" y="3387382"/>
                <a:ext cx="1433542" cy="920291"/>
                <a:chOff x="7124523" y="2832523"/>
                <a:chExt cx="1433542" cy="920291"/>
              </a:xfrm>
              <a:grpFill/>
            </p:grpSpPr>
            <p:grpSp>
              <p:nvGrpSpPr>
                <p:cNvPr id="48" name="Group 47"/>
                <p:cNvGrpSpPr/>
                <p:nvPr/>
              </p:nvGrpSpPr>
              <p:grpSpPr>
                <a:xfrm>
                  <a:off x="7124523" y="2832523"/>
                  <a:ext cx="1426377" cy="645804"/>
                  <a:chOff x="7124523" y="2832523"/>
                  <a:chExt cx="1426377" cy="645804"/>
                </a:xfrm>
                <a:grpFill/>
              </p:grpSpPr>
              <p:sp>
                <p:nvSpPr>
                  <p:cNvPr id="82" name="Hexagon 81"/>
                  <p:cNvSpPr/>
                  <p:nvPr/>
                </p:nvSpPr>
                <p:spPr>
                  <a:xfrm>
                    <a:off x="712452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83" name="Hexagon 82"/>
                  <p:cNvSpPr/>
                  <p:nvPr/>
                </p:nvSpPr>
                <p:spPr>
                  <a:xfrm>
                    <a:off x="735546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84" name="Hexagon 83"/>
                  <p:cNvSpPr/>
                  <p:nvPr/>
                </p:nvSpPr>
                <p:spPr>
                  <a:xfrm>
                    <a:off x="712452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85" name="Hexagon 84"/>
                  <p:cNvSpPr/>
                  <p:nvPr/>
                </p:nvSpPr>
                <p:spPr>
                  <a:xfrm>
                    <a:off x="735546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86" name="Straight Connector 85"/>
                  <p:cNvCxnSpPr/>
                  <p:nvPr/>
                </p:nvCxnSpPr>
                <p:spPr>
                  <a:xfrm>
                    <a:off x="7261980" y="3223243"/>
                    <a:ext cx="230937" cy="135637"/>
                  </a:xfrm>
                  <a:prstGeom prst="line">
                    <a:avLst/>
                  </a:prstGeom>
                  <a:grpFill/>
                  <a:ln w="6350" cap="flat" cmpd="sng" algn="ctr">
                    <a:solidFill>
                      <a:schemeClr val="tx1"/>
                    </a:solidFill>
                    <a:prstDash val="solid"/>
                    <a:miter lim="800000"/>
                  </a:ln>
                  <a:effectLst/>
                </p:spPr>
              </p:cxnSp>
              <p:cxnSp>
                <p:nvCxnSpPr>
                  <p:cNvPr id="87" name="Straight Connector 86"/>
                  <p:cNvCxnSpPr/>
                  <p:nvPr/>
                </p:nvCxnSpPr>
                <p:spPr>
                  <a:xfrm>
                    <a:off x="7261980" y="2951968"/>
                    <a:ext cx="230937" cy="135637"/>
                  </a:xfrm>
                  <a:prstGeom prst="line">
                    <a:avLst/>
                  </a:prstGeom>
                  <a:grpFill/>
                  <a:ln w="6350" cap="flat" cmpd="sng" algn="ctr">
                    <a:solidFill>
                      <a:schemeClr val="tx1"/>
                    </a:solidFill>
                    <a:prstDash val="solid"/>
                    <a:miter lim="800000"/>
                  </a:ln>
                  <a:effectLst/>
                </p:spPr>
              </p:cxnSp>
              <p:cxnSp>
                <p:nvCxnSpPr>
                  <p:cNvPr id="88" name="Straight Connector 87"/>
                  <p:cNvCxnSpPr/>
                  <p:nvPr/>
                </p:nvCxnSpPr>
                <p:spPr>
                  <a:xfrm>
                    <a:off x="7489160" y="3081785"/>
                    <a:ext cx="230937" cy="135637"/>
                  </a:xfrm>
                  <a:prstGeom prst="line">
                    <a:avLst/>
                  </a:prstGeom>
                  <a:grpFill/>
                  <a:ln w="6350" cap="flat" cmpd="sng" algn="ctr">
                    <a:solidFill>
                      <a:schemeClr val="tx1"/>
                    </a:solidFill>
                    <a:prstDash val="solid"/>
                    <a:miter lim="800000"/>
                  </a:ln>
                  <a:effectLst/>
                </p:spPr>
              </p:cxnSp>
              <p:cxnSp>
                <p:nvCxnSpPr>
                  <p:cNvPr id="89" name="Straight Connector 88"/>
                  <p:cNvCxnSpPr/>
                  <p:nvPr/>
                </p:nvCxnSpPr>
                <p:spPr>
                  <a:xfrm flipH="1">
                    <a:off x="7489160" y="3223243"/>
                    <a:ext cx="230937" cy="135637"/>
                  </a:xfrm>
                  <a:prstGeom prst="line">
                    <a:avLst/>
                  </a:prstGeom>
                  <a:grpFill/>
                  <a:ln w="6350" cap="flat" cmpd="sng" algn="ctr">
                    <a:solidFill>
                      <a:schemeClr val="tx1"/>
                    </a:solidFill>
                    <a:prstDash val="solid"/>
                    <a:miter lim="800000"/>
                  </a:ln>
                  <a:effectLst/>
                </p:spPr>
              </p:cxnSp>
              <p:cxnSp>
                <p:nvCxnSpPr>
                  <p:cNvPr id="90" name="Straight Connector 89"/>
                  <p:cNvCxnSpPr/>
                  <p:nvPr/>
                </p:nvCxnSpPr>
                <p:spPr>
                  <a:xfrm>
                    <a:off x="7489161" y="3093426"/>
                    <a:ext cx="33" cy="268599"/>
                  </a:xfrm>
                  <a:prstGeom prst="line">
                    <a:avLst/>
                  </a:prstGeom>
                  <a:grpFill/>
                  <a:ln w="6350" cap="flat" cmpd="sng" algn="ctr">
                    <a:solidFill>
                      <a:schemeClr val="tx1"/>
                    </a:solidFill>
                    <a:prstDash val="solid"/>
                    <a:miter lim="800000"/>
                  </a:ln>
                  <a:effectLst/>
                </p:spPr>
              </p:cxnSp>
              <p:cxnSp>
                <p:nvCxnSpPr>
                  <p:cNvPr id="91" name="Straight Connector 90"/>
                  <p:cNvCxnSpPr/>
                  <p:nvPr/>
                </p:nvCxnSpPr>
                <p:spPr>
                  <a:xfrm flipV="1">
                    <a:off x="7258257" y="3087605"/>
                    <a:ext cx="230903" cy="129817"/>
                  </a:xfrm>
                  <a:prstGeom prst="line">
                    <a:avLst/>
                  </a:prstGeom>
                  <a:grpFill/>
                  <a:ln w="6350" cap="flat" cmpd="sng" algn="ctr">
                    <a:solidFill>
                      <a:schemeClr val="tx1"/>
                    </a:solidFill>
                    <a:prstDash val="solid"/>
                    <a:miter lim="800000"/>
                  </a:ln>
                  <a:effectLst/>
                </p:spPr>
              </p:cxnSp>
              <p:cxnSp>
                <p:nvCxnSpPr>
                  <p:cNvPr id="92" name="Straight Connector 91"/>
                  <p:cNvCxnSpPr/>
                  <p:nvPr/>
                </p:nvCxnSpPr>
                <p:spPr>
                  <a:xfrm flipV="1">
                    <a:off x="7489160" y="2946147"/>
                    <a:ext cx="230937" cy="147278"/>
                  </a:xfrm>
                  <a:prstGeom prst="line">
                    <a:avLst/>
                  </a:prstGeom>
                  <a:grpFill/>
                  <a:ln w="6350" cap="flat" cmpd="sng" algn="ctr">
                    <a:solidFill>
                      <a:schemeClr val="tx1"/>
                    </a:solidFill>
                    <a:prstDash val="solid"/>
                    <a:miter lim="800000"/>
                  </a:ln>
                  <a:effectLst/>
                </p:spPr>
              </p:cxnSp>
              <p:cxnSp>
                <p:nvCxnSpPr>
                  <p:cNvPr id="93" name="Straight Connector 92"/>
                  <p:cNvCxnSpPr/>
                  <p:nvPr/>
                </p:nvCxnSpPr>
                <p:spPr>
                  <a:xfrm>
                    <a:off x="7261963" y="2976588"/>
                    <a:ext cx="33" cy="268599"/>
                  </a:xfrm>
                  <a:prstGeom prst="line">
                    <a:avLst/>
                  </a:prstGeom>
                  <a:grpFill/>
                  <a:ln w="6350" cap="flat" cmpd="sng" algn="ctr">
                    <a:solidFill>
                      <a:schemeClr val="tx1"/>
                    </a:solidFill>
                    <a:prstDash val="solid"/>
                    <a:miter lim="800000"/>
                  </a:ln>
                  <a:effectLst/>
                </p:spPr>
              </p:cxnSp>
              <p:sp>
                <p:nvSpPr>
                  <p:cNvPr id="94" name="Hexagon 93"/>
                  <p:cNvSpPr/>
                  <p:nvPr/>
                </p:nvSpPr>
                <p:spPr>
                  <a:xfrm>
                    <a:off x="758354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95" name="Hexagon 94"/>
                  <p:cNvSpPr/>
                  <p:nvPr/>
                </p:nvSpPr>
                <p:spPr>
                  <a:xfrm>
                    <a:off x="781448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96" name="Hexagon 95"/>
                  <p:cNvSpPr/>
                  <p:nvPr/>
                </p:nvSpPr>
                <p:spPr>
                  <a:xfrm>
                    <a:off x="758354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97" name="Hexagon 96"/>
                  <p:cNvSpPr/>
                  <p:nvPr/>
                </p:nvSpPr>
                <p:spPr>
                  <a:xfrm>
                    <a:off x="781448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98" name="Straight Connector 97"/>
                  <p:cNvCxnSpPr/>
                  <p:nvPr/>
                </p:nvCxnSpPr>
                <p:spPr>
                  <a:xfrm>
                    <a:off x="7721000" y="3223243"/>
                    <a:ext cx="230937" cy="135637"/>
                  </a:xfrm>
                  <a:prstGeom prst="line">
                    <a:avLst/>
                  </a:prstGeom>
                  <a:grpFill/>
                  <a:ln w="6350" cap="flat" cmpd="sng" algn="ctr">
                    <a:solidFill>
                      <a:schemeClr val="tx1"/>
                    </a:solidFill>
                    <a:prstDash val="solid"/>
                    <a:miter lim="800000"/>
                  </a:ln>
                  <a:effectLst/>
                </p:spPr>
              </p:cxnSp>
              <p:cxnSp>
                <p:nvCxnSpPr>
                  <p:cNvPr id="99" name="Straight Connector 98"/>
                  <p:cNvCxnSpPr/>
                  <p:nvPr/>
                </p:nvCxnSpPr>
                <p:spPr>
                  <a:xfrm>
                    <a:off x="7721000" y="2956517"/>
                    <a:ext cx="230937" cy="135637"/>
                  </a:xfrm>
                  <a:prstGeom prst="line">
                    <a:avLst/>
                  </a:prstGeom>
                  <a:grpFill/>
                  <a:ln w="6350" cap="flat" cmpd="sng" algn="ctr">
                    <a:solidFill>
                      <a:schemeClr val="tx1"/>
                    </a:solidFill>
                    <a:prstDash val="solid"/>
                    <a:miter lim="800000"/>
                  </a:ln>
                  <a:effectLst/>
                </p:spPr>
              </p:cxnSp>
              <p:cxnSp>
                <p:nvCxnSpPr>
                  <p:cNvPr id="100" name="Straight Connector 99"/>
                  <p:cNvCxnSpPr/>
                  <p:nvPr/>
                </p:nvCxnSpPr>
                <p:spPr>
                  <a:xfrm>
                    <a:off x="7948180" y="3081785"/>
                    <a:ext cx="230937" cy="135637"/>
                  </a:xfrm>
                  <a:prstGeom prst="line">
                    <a:avLst/>
                  </a:prstGeom>
                  <a:grpFill/>
                  <a:ln w="6350" cap="flat" cmpd="sng" algn="ctr">
                    <a:solidFill>
                      <a:schemeClr val="tx1"/>
                    </a:solidFill>
                    <a:prstDash val="solid"/>
                    <a:miter lim="800000"/>
                  </a:ln>
                  <a:effectLst/>
                </p:spPr>
              </p:cxnSp>
              <p:cxnSp>
                <p:nvCxnSpPr>
                  <p:cNvPr id="101" name="Straight Connector 100"/>
                  <p:cNvCxnSpPr/>
                  <p:nvPr/>
                </p:nvCxnSpPr>
                <p:spPr>
                  <a:xfrm flipH="1">
                    <a:off x="7948180" y="3223243"/>
                    <a:ext cx="230937" cy="135637"/>
                  </a:xfrm>
                  <a:prstGeom prst="line">
                    <a:avLst/>
                  </a:prstGeom>
                  <a:grpFill/>
                  <a:ln w="6350" cap="flat" cmpd="sng" algn="ctr">
                    <a:solidFill>
                      <a:schemeClr val="tx1"/>
                    </a:solidFill>
                    <a:prstDash val="solid"/>
                    <a:miter lim="800000"/>
                  </a:ln>
                  <a:effectLst/>
                </p:spPr>
              </p:cxnSp>
              <p:cxnSp>
                <p:nvCxnSpPr>
                  <p:cNvPr id="102" name="Straight Connector 101"/>
                  <p:cNvCxnSpPr/>
                  <p:nvPr/>
                </p:nvCxnSpPr>
                <p:spPr>
                  <a:xfrm>
                    <a:off x="7948181" y="3093426"/>
                    <a:ext cx="33" cy="268599"/>
                  </a:xfrm>
                  <a:prstGeom prst="line">
                    <a:avLst/>
                  </a:prstGeom>
                  <a:grpFill/>
                  <a:ln w="6350" cap="flat" cmpd="sng" algn="ctr">
                    <a:solidFill>
                      <a:schemeClr val="tx1"/>
                    </a:solidFill>
                    <a:prstDash val="solid"/>
                    <a:miter lim="800000"/>
                  </a:ln>
                  <a:effectLst/>
                </p:spPr>
              </p:cxnSp>
              <p:cxnSp>
                <p:nvCxnSpPr>
                  <p:cNvPr id="103" name="Straight Connector 102"/>
                  <p:cNvCxnSpPr/>
                  <p:nvPr/>
                </p:nvCxnSpPr>
                <p:spPr>
                  <a:xfrm flipV="1">
                    <a:off x="7717277" y="3087605"/>
                    <a:ext cx="230903" cy="129817"/>
                  </a:xfrm>
                  <a:prstGeom prst="line">
                    <a:avLst/>
                  </a:prstGeom>
                  <a:grpFill/>
                  <a:ln w="6350" cap="flat" cmpd="sng" algn="ctr">
                    <a:solidFill>
                      <a:schemeClr val="tx1"/>
                    </a:solidFill>
                    <a:prstDash val="solid"/>
                    <a:miter lim="800000"/>
                  </a:ln>
                  <a:effectLst/>
                </p:spPr>
              </p:cxnSp>
              <p:cxnSp>
                <p:nvCxnSpPr>
                  <p:cNvPr id="104" name="Straight Connector 103"/>
                  <p:cNvCxnSpPr/>
                  <p:nvPr/>
                </p:nvCxnSpPr>
                <p:spPr>
                  <a:xfrm flipV="1">
                    <a:off x="7948180" y="2946147"/>
                    <a:ext cx="230937" cy="147278"/>
                  </a:xfrm>
                  <a:prstGeom prst="line">
                    <a:avLst/>
                  </a:prstGeom>
                  <a:grpFill/>
                  <a:ln w="6350" cap="flat" cmpd="sng" algn="ctr">
                    <a:solidFill>
                      <a:schemeClr val="tx1"/>
                    </a:solidFill>
                    <a:prstDash val="solid"/>
                    <a:miter lim="800000"/>
                  </a:ln>
                  <a:effectLst/>
                </p:spPr>
              </p:cxnSp>
              <p:cxnSp>
                <p:nvCxnSpPr>
                  <p:cNvPr id="105" name="Straight Connector 104"/>
                  <p:cNvCxnSpPr/>
                  <p:nvPr/>
                </p:nvCxnSpPr>
                <p:spPr>
                  <a:xfrm>
                    <a:off x="7720983" y="2976588"/>
                    <a:ext cx="33" cy="268599"/>
                  </a:xfrm>
                  <a:prstGeom prst="line">
                    <a:avLst/>
                  </a:prstGeom>
                  <a:grpFill/>
                  <a:ln w="6350" cap="flat" cmpd="sng" algn="ctr">
                    <a:solidFill>
                      <a:schemeClr val="tx1"/>
                    </a:solidFill>
                    <a:prstDash val="solid"/>
                    <a:miter lim="800000"/>
                  </a:ln>
                  <a:effectLst/>
                </p:spPr>
              </p:cxnSp>
              <p:sp>
                <p:nvSpPr>
                  <p:cNvPr id="106" name="Hexagon 105"/>
                  <p:cNvSpPr/>
                  <p:nvPr/>
                </p:nvSpPr>
                <p:spPr>
                  <a:xfrm>
                    <a:off x="8045049"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07" name="Hexagon 106"/>
                  <p:cNvSpPr/>
                  <p:nvPr/>
                </p:nvSpPr>
                <p:spPr>
                  <a:xfrm>
                    <a:off x="8275986"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08" name="Hexagon 107"/>
                  <p:cNvSpPr/>
                  <p:nvPr/>
                </p:nvSpPr>
                <p:spPr>
                  <a:xfrm>
                    <a:off x="8045049"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109" name="Hexagon 108"/>
                  <p:cNvSpPr/>
                  <p:nvPr/>
                </p:nvSpPr>
                <p:spPr>
                  <a:xfrm>
                    <a:off x="8275986"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10" name="Straight Connector 109"/>
                  <p:cNvCxnSpPr/>
                  <p:nvPr/>
                </p:nvCxnSpPr>
                <p:spPr>
                  <a:xfrm>
                    <a:off x="8182506" y="3223243"/>
                    <a:ext cx="230937" cy="135637"/>
                  </a:xfrm>
                  <a:prstGeom prst="line">
                    <a:avLst/>
                  </a:prstGeom>
                  <a:grpFill/>
                  <a:ln w="6350" cap="flat" cmpd="sng" algn="ctr">
                    <a:solidFill>
                      <a:schemeClr val="tx1"/>
                    </a:solidFill>
                    <a:prstDash val="solid"/>
                    <a:miter lim="800000"/>
                  </a:ln>
                  <a:effectLst/>
                </p:spPr>
              </p:cxnSp>
              <p:cxnSp>
                <p:nvCxnSpPr>
                  <p:cNvPr id="111" name="Straight Connector 110"/>
                  <p:cNvCxnSpPr/>
                  <p:nvPr/>
                </p:nvCxnSpPr>
                <p:spPr>
                  <a:xfrm>
                    <a:off x="8182506" y="2951968"/>
                    <a:ext cx="230937" cy="135637"/>
                  </a:xfrm>
                  <a:prstGeom prst="line">
                    <a:avLst/>
                  </a:prstGeom>
                  <a:grpFill/>
                  <a:ln w="6350" cap="flat" cmpd="sng" algn="ctr">
                    <a:solidFill>
                      <a:schemeClr val="tx1"/>
                    </a:solidFill>
                    <a:prstDash val="solid"/>
                    <a:miter lim="800000"/>
                  </a:ln>
                  <a:effectLst/>
                </p:spPr>
              </p:cxnSp>
              <p:cxnSp>
                <p:nvCxnSpPr>
                  <p:cNvPr id="112" name="Straight Connector 111"/>
                  <p:cNvCxnSpPr/>
                  <p:nvPr/>
                </p:nvCxnSpPr>
                <p:spPr>
                  <a:xfrm flipV="1">
                    <a:off x="8178783" y="3087605"/>
                    <a:ext cx="230903" cy="129817"/>
                  </a:xfrm>
                  <a:prstGeom prst="line">
                    <a:avLst/>
                  </a:prstGeom>
                  <a:grpFill/>
                  <a:ln w="6350" cap="flat" cmpd="sng" algn="ctr">
                    <a:solidFill>
                      <a:schemeClr val="tx1"/>
                    </a:solidFill>
                    <a:prstDash val="solid"/>
                    <a:miter lim="800000"/>
                  </a:ln>
                  <a:effectLst/>
                </p:spPr>
              </p:cxnSp>
              <p:cxnSp>
                <p:nvCxnSpPr>
                  <p:cNvPr id="113" name="Straight Connector 112"/>
                  <p:cNvCxnSpPr/>
                  <p:nvPr/>
                </p:nvCxnSpPr>
                <p:spPr>
                  <a:xfrm>
                    <a:off x="8182489" y="2981137"/>
                    <a:ext cx="33" cy="268599"/>
                  </a:xfrm>
                  <a:prstGeom prst="line">
                    <a:avLst/>
                  </a:prstGeom>
                  <a:grpFill/>
                  <a:ln w="6350" cap="flat" cmpd="sng" algn="ctr">
                    <a:solidFill>
                      <a:schemeClr val="tx1"/>
                    </a:solidFill>
                    <a:prstDash val="solid"/>
                    <a:miter lim="800000"/>
                  </a:ln>
                  <a:effectLst/>
                </p:spPr>
              </p:cxnSp>
            </p:grpSp>
            <p:grpSp>
              <p:nvGrpSpPr>
                <p:cNvPr id="49" name="Group 48"/>
                <p:cNvGrpSpPr/>
                <p:nvPr/>
              </p:nvGrpSpPr>
              <p:grpSpPr>
                <a:xfrm>
                  <a:off x="7131688" y="3107010"/>
                  <a:ext cx="1426377" cy="645804"/>
                  <a:chOff x="7124523" y="2832523"/>
                  <a:chExt cx="1426377" cy="645804"/>
                </a:xfrm>
                <a:grpFill/>
              </p:grpSpPr>
              <p:sp>
                <p:nvSpPr>
                  <p:cNvPr id="50" name="Hexagon 49"/>
                  <p:cNvSpPr/>
                  <p:nvPr/>
                </p:nvSpPr>
                <p:spPr>
                  <a:xfrm>
                    <a:off x="712452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51" name="Hexagon 50"/>
                  <p:cNvSpPr/>
                  <p:nvPr/>
                </p:nvSpPr>
                <p:spPr>
                  <a:xfrm>
                    <a:off x="735546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52" name="Hexagon 51"/>
                  <p:cNvSpPr/>
                  <p:nvPr/>
                </p:nvSpPr>
                <p:spPr>
                  <a:xfrm>
                    <a:off x="712452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53" name="Hexagon 52"/>
                  <p:cNvSpPr/>
                  <p:nvPr/>
                </p:nvSpPr>
                <p:spPr>
                  <a:xfrm>
                    <a:off x="735546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54" name="Straight Connector 53"/>
                  <p:cNvCxnSpPr/>
                  <p:nvPr/>
                </p:nvCxnSpPr>
                <p:spPr>
                  <a:xfrm>
                    <a:off x="7261980" y="3223243"/>
                    <a:ext cx="230937" cy="135637"/>
                  </a:xfrm>
                  <a:prstGeom prst="line">
                    <a:avLst/>
                  </a:prstGeom>
                  <a:grpFill/>
                  <a:ln w="6350" cap="flat" cmpd="sng" algn="ctr">
                    <a:solidFill>
                      <a:schemeClr val="tx1"/>
                    </a:solidFill>
                    <a:prstDash val="solid"/>
                    <a:miter lim="800000"/>
                  </a:ln>
                  <a:effectLst/>
                </p:spPr>
              </p:cxnSp>
              <p:cxnSp>
                <p:nvCxnSpPr>
                  <p:cNvPr id="55" name="Straight Connector 54"/>
                  <p:cNvCxnSpPr/>
                  <p:nvPr/>
                </p:nvCxnSpPr>
                <p:spPr>
                  <a:xfrm>
                    <a:off x="7261980" y="2951968"/>
                    <a:ext cx="230937" cy="135637"/>
                  </a:xfrm>
                  <a:prstGeom prst="line">
                    <a:avLst/>
                  </a:prstGeom>
                  <a:grpFill/>
                  <a:ln w="6350" cap="flat" cmpd="sng" algn="ctr">
                    <a:solidFill>
                      <a:schemeClr val="tx1"/>
                    </a:solidFill>
                    <a:prstDash val="solid"/>
                    <a:miter lim="800000"/>
                  </a:ln>
                  <a:effectLst/>
                </p:spPr>
              </p:cxnSp>
              <p:cxnSp>
                <p:nvCxnSpPr>
                  <p:cNvPr id="56" name="Straight Connector 55"/>
                  <p:cNvCxnSpPr/>
                  <p:nvPr/>
                </p:nvCxnSpPr>
                <p:spPr>
                  <a:xfrm>
                    <a:off x="7489160" y="3081785"/>
                    <a:ext cx="230937" cy="135637"/>
                  </a:xfrm>
                  <a:prstGeom prst="line">
                    <a:avLst/>
                  </a:prstGeom>
                  <a:grpFill/>
                  <a:ln w="6350" cap="flat" cmpd="sng" algn="ctr">
                    <a:solidFill>
                      <a:schemeClr val="tx1"/>
                    </a:solidFill>
                    <a:prstDash val="solid"/>
                    <a:miter lim="800000"/>
                  </a:ln>
                  <a:effectLst/>
                </p:spPr>
              </p:cxnSp>
              <p:cxnSp>
                <p:nvCxnSpPr>
                  <p:cNvPr id="57" name="Straight Connector 56"/>
                  <p:cNvCxnSpPr/>
                  <p:nvPr/>
                </p:nvCxnSpPr>
                <p:spPr>
                  <a:xfrm flipH="1">
                    <a:off x="7489160" y="3223243"/>
                    <a:ext cx="230937" cy="135637"/>
                  </a:xfrm>
                  <a:prstGeom prst="line">
                    <a:avLst/>
                  </a:prstGeom>
                  <a:grpFill/>
                  <a:ln w="6350" cap="flat" cmpd="sng" algn="ctr">
                    <a:solidFill>
                      <a:schemeClr val="tx1"/>
                    </a:solidFill>
                    <a:prstDash val="solid"/>
                    <a:miter lim="800000"/>
                  </a:ln>
                  <a:effectLst/>
                </p:spPr>
              </p:cxnSp>
              <p:cxnSp>
                <p:nvCxnSpPr>
                  <p:cNvPr id="58" name="Straight Connector 57"/>
                  <p:cNvCxnSpPr/>
                  <p:nvPr/>
                </p:nvCxnSpPr>
                <p:spPr>
                  <a:xfrm>
                    <a:off x="7489161" y="3093426"/>
                    <a:ext cx="33" cy="268599"/>
                  </a:xfrm>
                  <a:prstGeom prst="line">
                    <a:avLst/>
                  </a:prstGeom>
                  <a:grpFill/>
                  <a:ln w="6350" cap="flat" cmpd="sng" algn="ctr">
                    <a:solidFill>
                      <a:schemeClr val="tx1"/>
                    </a:solidFill>
                    <a:prstDash val="solid"/>
                    <a:miter lim="800000"/>
                  </a:ln>
                  <a:effectLst/>
                </p:spPr>
              </p:cxnSp>
              <p:cxnSp>
                <p:nvCxnSpPr>
                  <p:cNvPr id="59" name="Straight Connector 58"/>
                  <p:cNvCxnSpPr/>
                  <p:nvPr/>
                </p:nvCxnSpPr>
                <p:spPr>
                  <a:xfrm flipV="1">
                    <a:off x="7258257" y="3087605"/>
                    <a:ext cx="230903" cy="129817"/>
                  </a:xfrm>
                  <a:prstGeom prst="line">
                    <a:avLst/>
                  </a:prstGeom>
                  <a:grpFill/>
                  <a:ln w="6350" cap="flat" cmpd="sng" algn="ctr">
                    <a:solidFill>
                      <a:schemeClr val="tx1"/>
                    </a:solidFill>
                    <a:prstDash val="solid"/>
                    <a:miter lim="800000"/>
                  </a:ln>
                  <a:effectLst/>
                </p:spPr>
              </p:cxnSp>
              <p:cxnSp>
                <p:nvCxnSpPr>
                  <p:cNvPr id="60" name="Straight Connector 59"/>
                  <p:cNvCxnSpPr/>
                  <p:nvPr/>
                </p:nvCxnSpPr>
                <p:spPr>
                  <a:xfrm flipV="1">
                    <a:off x="7489160" y="2946147"/>
                    <a:ext cx="230937" cy="147278"/>
                  </a:xfrm>
                  <a:prstGeom prst="line">
                    <a:avLst/>
                  </a:prstGeom>
                  <a:grpFill/>
                  <a:ln w="6350" cap="flat" cmpd="sng" algn="ctr">
                    <a:solidFill>
                      <a:schemeClr val="tx1"/>
                    </a:solidFill>
                    <a:prstDash val="solid"/>
                    <a:miter lim="800000"/>
                  </a:ln>
                  <a:effectLst/>
                </p:spPr>
              </p:cxnSp>
              <p:cxnSp>
                <p:nvCxnSpPr>
                  <p:cNvPr id="61" name="Straight Connector 60"/>
                  <p:cNvCxnSpPr/>
                  <p:nvPr/>
                </p:nvCxnSpPr>
                <p:spPr>
                  <a:xfrm>
                    <a:off x="7261963" y="2976588"/>
                    <a:ext cx="33" cy="268599"/>
                  </a:xfrm>
                  <a:prstGeom prst="line">
                    <a:avLst/>
                  </a:prstGeom>
                  <a:grpFill/>
                  <a:ln w="6350" cap="flat" cmpd="sng" algn="ctr">
                    <a:solidFill>
                      <a:schemeClr val="tx1"/>
                    </a:solidFill>
                    <a:prstDash val="solid"/>
                    <a:miter lim="800000"/>
                  </a:ln>
                  <a:effectLst/>
                </p:spPr>
              </p:cxnSp>
              <p:sp>
                <p:nvSpPr>
                  <p:cNvPr id="62" name="Hexagon 61"/>
                  <p:cNvSpPr/>
                  <p:nvPr/>
                </p:nvSpPr>
                <p:spPr>
                  <a:xfrm>
                    <a:off x="7583543"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63" name="Hexagon 62"/>
                  <p:cNvSpPr/>
                  <p:nvPr/>
                </p:nvSpPr>
                <p:spPr>
                  <a:xfrm>
                    <a:off x="7814480"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64" name="Hexagon 63"/>
                  <p:cNvSpPr/>
                  <p:nvPr/>
                </p:nvSpPr>
                <p:spPr>
                  <a:xfrm>
                    <a:off x="7583543"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65" name="Hexagon 64"/>
                  <p:cNvSpPr/>
                  <p:nvPr/>
                </p:nvSpPr>
                <p:spPr>
                  <a:xfrm>
                    <a:off x="7814480"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66" name="Straight Connector 65"/>
                  <p:cNvCxnSpPr/>
                  <p:nvPr/>
                </p:nvCxnSpPr>
                <p:spPr>
                  <a:xfrm>
                    <a:off x="7721000" y="3223243"/>
                    <a:ext cx="230937" cy="135637"/>
                  </a:xfrm>
                  <a:prstGeom prst="line">
                    <a:avLst/>
                  </a:prstGeom>
                  <a:grpFill/>
                  <a:ln w="6350" cap="flat" cmpd="sng" algn="ctr">
                    <a:solidFill>
                      <a:schemeClr val="tx1"/>
                    </a:solidFill>
                    <a:prstDash val="solid"/>
                    <a:miter lim="800000"/>
                  </a:ln>
                  <a:effectLst/>
                </p:spPr>
              </p:cxnSp>
              <p:cxnSp>
                <p:nvCxnSpPr>
                  <p:cNvPr id="67" name="Straight Connector 66"/>
                  <p:cNvCxnSpPr/>
                  <p:nvPr/>
                </p:nvCxnSpPr>
                <p:spPr>
                  <a:xfrm>
                    <a:off x="7721000" y="2956517"/>
                    <a:ext cx="230937" cy="135637"/>
                  </a:xfrm>
                  <a:prstGeom prst="line">
                    <a:avLst/>
                  </a:prstGeom>
                  <a:grpFill/>
                  <a:ln w="6350" cap="flat" cmpd="sng" algn="ctr">
                    <a:solidFill>
                      <a:schemeClr val="tx1"/>
                    </a:solidFill>
                    <a:prstDash val="solid"/>
                    <a:miter lim="800000"/>
                  </a:ln>
                  <a:effectLst/>
                </p:spPr>
              </p:cxnSp>
              <p:cxnSp>
                <p:nvCxnSpPr>
                  <p:cNvPr id="68" name="Straight Connector 67"/>
                  <p:cNvCxnSpPr/>
                  <p:nvPr/>
                </p:nvCxnSpPr>
                <p:spPr>
                  <a:xfrm>
                    <a:off x="7948180" y="3081785"/>
                    <a:ext cx="230937" cy="135637"/>
                  </a:xfrm>
                  <a:prstGeom prst="line">
                    <a:avLst/>
                  </a:prstGeom>
                  <a:grpFill/>
                  <a:ln w="6350" cap="flat" cmpd="sng" algn="ctr">
                    <a:solidFill>
                      <a:schemeClr val="tx1"/>
                    </a:solidFill>
                    <a:prstDash val="solid"/>
                    <a:miter lim="800000"/>
                  </a:ln>
                  <a:effectLst/>
                </p:spPr>
              </p:cxnSp>
              <p:cxnSp>
                <p:nvCxnSpPr>
                  <p:cNvPr id="69" name="Straight Connector 68"/>
                  <p:cNvCxnSpPr/>
                  <p:nvPr/>
                </p:nvCxnSpPr>
                <p:spPr>
                  <a:xfrm flipH="1">
                    <a:off x="7948180" y="3223243"/>
                    <a:ext cx="230937" cy="135637"/>
                  </a:xfrm>
                  <a:prstGeom prst="line">
                    <a:avLst/>
                  </a:prstGeom>
                  <a:grpFill/>
                  <a:ln w="6350" cap="flat" cmpd="sng" algn="ctr">
                    <a:solidFill>
                      <a:schemeClr val="tx1"/>
                    </a:solidFill>
                    <a:prstDash val="solid"/>
                    <a:miter lim="800000"/>
                  </a:ln>
                  <a:effectLst/>
                </p:spPr>
              </p:cxnSp>
              <p:cxnSp>
                <p:nvCxnSpPr>
                  <p:cNvPr id="70" name="Straight Connector 69"/>
                  <p:cNvCxnSpPr/>
                  <p:nvPr/>
                </p:nvCxnSpPr>
                <p:spPr>
                  <a:xfrm>
                    <a:off x="7948181" y="3093426"/>
                    <a:ext cx="33" cy="268599"/>
                  </a:xfrm>
                  <a:prstGeom prst="line">
                    <a:avLst/>
                  </a:prstGeom>
                  <a:grpFill/>
                  <a:ln w="6350" cap="flat" cmpd="sng" algn="ctr">
                    <a:solidFill>
                      <a:schemeClr val="tx1"/>
                    </a:solidFill>
                    <a:prstDash val="solid"/>
                    <a:miter lim="800000"/>
                  </a:ln>
                  <a:effectLst/>
                </p:spPr>
              </p:cxnSp>
              <p:cxnSp>
                <p:nvCxnSpPr>
                  <p:cNvPr id="71" name="Straight Connector 70"/>
                  <p:cNvCxnSpPr/>
                  <p:nvPr/>
                </p:nvCxnSpPr>
                <p:spPr>
                  <a:xfrm flipV="1">
                    <a:off x="7717277" y="3087605"/>
                    <a:ext cx="230903" cy="129817"/>
                  </a:xfrm>
                  <a:prstGeom prst="line">
                    <a:avLst/>
                  </a:prstGeom>
                  <a:grpFill/>
                  <a:ln w="6350" cap="flat" cmpd="sng" algn="ctr">
                    <a:solidFill>
                      <a:schemeClr val="tx1"/>
                    </a:solidFill>
                    <a:prstDash val="solid"/>
                    <a:miter lim="800000"/>
                  </a:ln>
                  <a:effectLst/>
                </p:spPr>
              </p:cxnSp>
              <p:cxnSp>
                <p:nvCxnSpPr>
                  <p:cNvPr id="72" name="Straight Connector 71"/>
                  <p:cNvCxnSpPr/>
                  <p:nvPr/>
                </p:nvCxnSpPr>
                <p:spPr>
                  <a:xfrm flipV="1">
                    <a:off x="7948180" y="2946147"/>
                    <a:ext cx="230937" cy="147278"/>
                  </a:xfrm>
                  <a:prstGeom prst="line">
                    <a:avLst/>
                  </a:prstGeom>
                  <a:grpFill/>
                  <a:ln w="6350" cap="flat" cmpd="sng" algn="ctr">
                    <a:solidFill>
                      <a:schemeClr val="tx1"/>
                    </a:solidFill>
                    <a:prstDash val="solid"/>
                    <a:miter lim="800000"/>
                  </a:ln>
                  <a:effectLst/>
                </p:spPr>
              </p:cxnSp>
              <p:cxnSp>
                <p:nvCxnSpPr>
                  <p:cNvPr id="73" name="Straight Connector 72"/>
                  <p:cNvCxnSpPr/>
                  <p:nvPr/>
                </p:nvCxnSpPr>
                <p:spPr>
                  <a:xfrm>
                    <a:off x="7720983" y="2976588"/>
                    <a:ext cx="33" cy="268599"/>
                  </a:xfrm>
                  <a:prstGeom prst="line">
                    <a:avLst/>
                  </a:prstGeom>
                  <a:grpFill/>
                  <a:ln w="6350" cap="flat" cmpd="sng" algn="ctr">
                    <a:solidFill>
                      <a:schemeClr val="tx1"/>
                    </a:solidFill>
                    <a:prstDash val="solid"/>
                    <a:miter lim="800000"/>
                  </a:ln>
                  <a:effectLst/>
                </p:spPr>
              </p:cxnSp>
              <p:sp>
                <p:nvSpPr>
                  <p:cNvPr id="74" name="Hexagon 73"/>
                  <p:cNvSpPr/>
                  <p:nvPr/>
                </p:nvSpPr>
                <p:spPr>
                  <a:xfrm>
                    <a:off x="8045049" y="2832523"/>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75" name="Hexagon 74"/>
                  <p:cNvSpPr/>
                  <p:nvPr/>
                </p:nvSpPr>
                <p:spPr>
                  <a:xfrm>
                    <a:off x="8275986" y="2963611"/>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76" name="Hexagon 75"/>
                  <p:cNvSpPr/>
                  <p:nvPr/>
                </p:nvSpPr>
                <p:spPr>
                  <a:xfrm>
                    <a:off x="8045049" y="3099248"/>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sp>
                <p:nvSpPr>
                  <p:cNvPr id="77" name="Hexagon 76"/>
                  <p:cNvSpPr/>
                  <p:nvPr/>
                </p:nvSpPr>
                <p:spPr>
                  <a:xfrm>
                    <a:off x="8275986" y="3230336"/>
                    <a:ext cx="274914" cy="247991"/>
                  </a:xfrm>
                  <a:prstGeom prst="hexagon">
                    <a:avLst/>
                  </a:prstGeom>
                  <a:grp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endParaRPr>
                  </a:p>
                </p:txBody>
              </p:sp>
              <p:cxnSp>
                <p:nvCxnSpPr>
                  <p:cNvPr id="78" name="Straight Connector 77"/>
                  <p:cNvCxnSpPr/>
                  <p:nvPr/>
                </p:nvCxnSpPr>
                <p:spPr>
                  <a:xfrm>
                    <a:off x="8182506" y="3223243"/>
                    <a:ext cx="230937" cy="135637"/>
                  </a:xfrm>
                  <a:prstGeom prst="line">
                    <a:avLst/>
                  </a:prstGeom>
                  <a:grpFill/>
                  <a:ln w="6350" cap="flat" cmpd="sng" algn="ctr">
                    <a:solidFill>
                      <a:schemeClr val="tx1"/>
                    </a:solidFill>
                    <a:prstDash val="solid"/>
                    <a:miter lim="800000"/>
                  </a:ln>
                  <a:effectLst/>
                </p:spPr>
              </p:cxnSp>
              <p:cxnSp>
                <p:nvCxnSpPr>
                  <p:cNvPr id="79" name="Straight Connector 78"/>
                  <p:cNvCxnSpPr/>
                  <p:nvPr/>
                </p:nvCxnSpPr>
                <p:spPr>
                  <a:xfrm>
                    <a:off x="8182506" y="2951968"/>
                    <a:ext cx="230937" cy="135637"/>
                  </a:xfrm>
                  <a:prstGeom prst="line">
                    <a:avLst/>
                  </a:prstGeom>
                  <a:grpFill/>
                  <a:ln w="6350" cap="flat" cmpd="sng" algn="ctr">
                    <a:solidFill>
                      <a:schemeClr val="tx1"/>
                    </a:solidFill>
                    <a:prstDash val="solid"/>
                    <a:miter lim="800000"/>
                  </a:ln>
                  <a:effectLst/>
                </p:spPr>
              </p:cxnSp>
              <p:cxnSp>
                <p:nvCxnSpPr>
                  <p:cNvPr id="80" name="Straight Connector 79"/>
                  <p:cNvCxnSpPr/>
                  <p:nvPr/>
                </p:nvCxnSpPr>
                <p:spPr>
                  <a:xfrm flipV="1">
                    <a:off x="8178783" y="3087605"/>
                    <a:ext cx="230903" cy="129817"/>
                  </a:xfrm>
                  <a:prstGeom prst="line">
                    <a:avLst/>
                  </a:prstGeom>
                  <a:grpFill/>
                  <a:ln w="6350" cap="flat" cmpd="sng" algn="ctr">
                    <a:solidFill>
                      <a:schemeClr val="tx1"/>
                    </a:solidFill>
                    <a:prstDash val="solid"/>
                    <a:miter lim="800000"/>
                  </a:ln>
                  <a:effectLst/>
                </p:spPr>
              </p:cxnSp>
              <p:cxnSp>
                <p:nvCxnSpPr>
                  <p:cNvPr id="81" name="Straight Connector 80"/>
                  <p:cNvCxnSpPr/>
                  <p:nvPr/>
                </p:nvCxnSpPr>
                <p:spPr>
                  <a:xfrm>
                    <a:off x="8182489" y="2981137"/>
                    <a:ext cx="33" cy="268599"/>
                  </a:xfrm>
                  <a:prstGeom prst="line">
                    <a:avLst/>
                  </a:prstGeom>
                  <a:grpFill/>
                  <a:ln w="6350" cap="flat" cmpd="sng" algn="ctr">
                    <a:solidFill>
                      <a:schemeClr val="tx1"/>
                    </a:solidFill>
                    <a:prstDash val="solid"/>
                    <a:miter lim="800000"/>
                  </a:ln>
                  <a:effectLst/>
                </p:spPr>
              </p:cxnSp>
            </p:grpSp>
          </p:grpSp>
        </p:grpSp>
        <p:grpSp>
          <p:nvGrpSpPr>
            <p:cNvPr id="180" name="Group 179"/>
            <p:cNvGrpSpPr/>
            <p:nvPr/>
          </p:nvGrpSpPr>
          <p:grpSpPr>
            <a:xfrm flipV="1">
              <a:off x="10693599" y="1953783"/>
              <a:ext cx="1462081" cy="938612"/>
              <a:chOff x="7124523" y="2832523"/>
              <a:chExt cx="1433542" cy="920291"/>
            </a:xfrm>
          </p:grpSpPr>
          <p:grpSp>
            <p:nvGrpSpPr>
              <p:cNvPr id="181" name="Group 180"/>
              <p:cNvGrpSpPr/>
              <p:nvPr/>
            </p:nvGrpSpPr>
            <p:grpSpPr>
              <a:xfrm>
                <a:off x="7124523" y="2832523"/>
                <a:ext cx="1426377" cy="645804"/>
                <a:chOff x="7124523" y="2832523"/>
                <a:chExt cx="1426377" cy="645804"/>
              </a:xfrm>
            </p:grpSpPr>
            <p:sp>
              <p:nvSpPr>
                <p:cNvPr id="215" name="Hexagon 214"/>
                <p:cNvSpPr/>
                <p:nvPr/>
              </p:nvSpPr>
              <p:spPr>
                <a:xfrm>
                  <a:off x="7124523"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16" name="Hexagon 215"/>
                <p:cNvSpPr/>
                <p:nvPr/>
              </p:nvSpPr>
              <p:spPr>
                <a:xfrm>
                  <a:off x="7355460"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17" name="Hexagon 216"/>
                <p:cNvSpPr/>
                <p:nvPr/>
              </p:nvSpPr>
              <p:spPr>
                <a:xfrm>
                  <a:off x="7124523"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18" name="Hexagon 217"/>
                <p:cNvSpPr/>
                <p:nvPr/>
              </p:nvSpPr>
              <p:spPr>
                <a:xfrm>
                  <a:off x="7355460"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19" name="Straight Connector 218"/>
                <p:cNvCxnSpPr/>
                <p:nvPr/>
              </p:nvCxnSpPr>
              <p:spPr>
                <a:xfrm>
                  <a:off x="7261980" y="3223243"/>
                  <a:ext cx="230937" cy="135637"/>
                </a:xfrm>
                <a:prstGeom prst="line">
                  <a:avLst/>
                </a:prstGeom>
                <a:noFill/>
                <a:ln w="6350" cap="flat" cmpd="sng" algn="ctr">
                  <a:solidFill>
                    <a:srgbClr val="00B0F0"/>
                  </a:solidFill>
                  <a:prstDash val="solid"/>
                  <a:miter lim="800000"/>
                </a:ln>
                <a:effectLst/>
              </p:spPr>
            </p:cxnSp>
            <p:cxnSp>
              <p:nvCxnSpPr>
                <p:cNvPr id="220" name="Straight Connector 219"/>
                <p:cNvCxnSpPr/>
                <p:nvPr/>
              </p:nvCxnSpPr>
              <p:spPr>
                <a:xfrm>
                  <a:off x="7261980" y="2951968"/>
                  <a:ext cx="230937" cy="135637"/>
                </a:xfrm>
                <a:prstGeom prst="line">
                  <a:avLst/>
                </a:prstGeom>
                <a:noFill/>
                <a:ln w="6350" cap="flat" cmpd="sng" algn="ctr">
                  <a:solidFill>
                    <a:srgbClr val="00B0F0"/>
                  </a:solidFill>
                  <a:prstDash val="solid"/>
                  <a:miter lim="800000"/>
                </a:ln>
                <a:effectLst/>
              </p:spPr>
            </p:cxnSp>
            <p:cxnSp>
              <p:nvCxnSpPr>
                <p:cNvPr id="221" name="Straight Connector 220"/>
                <p:cNvCxnSpPr/>
                <p:nvPr/>
              </p:nvCxnSpPr>
              <p:spPr>
                <a:xfrm>
                  <a:off x="7489160" y="3081785"/>
                  <a:ext cx="230937" cy="135637"/>
                </a:xfrm>
                <a:prstGeom prst="line">
                  <a:avLst/>
                </a:prstGeom>
                <a:noFill/>
                <a:ln w="6350" cap="flat" cmpd="sng" algn="ctr">
                  <a:solidFill>
                    <a:srgbClr val="00B0F0"/>
                  </a:solidFill>
                  <a:prstDash val="solid"/>
                  <a:miter lim="800000"/>
                </a:ln>
                <a:effectLst/>
              </p:spPr>
            </p:cxnSp>
            <p:cxnSp>
              <p:nvCxnSpPr>
                <p:cNvPr id="222" name="Straight Connector 221"/>
                <p:cNvCxnSpPr/>
                <p:nvPr/>
              </p:nvCxnSpPr>
              <p:spPr>
                <a:xfrm flipH="1">
                  <a:off x="7489160" y="3223243"/>
                  <a:ext cx="230937" cy="135637"/>
                </a:xfrm>
                <a:prstGeom prst="line">
                  <a:avLst/>
                </a:prstGeom>
                <a:noFill/>
                <a:ln w="6350" cap="flat" cmpd="sng" algn="ctr">
                  <a:solidFill>
                    <a:srgbClr val="00B0F0"/>
                  </a:solidFill>
                  <a:prstDash val="solid"/>
                  <a:miter lim="800000"/>
                </a:ln>
                <a:effectLst/>
              </p:spPr>
            </p:cxnSp>
            <p:cxnSp>
              <p:nvCxnSpPr>
                <p:cNvPr id="223" name="Straight Connector 222"/>
                <p:cNvCxnSpPr/>
                <p:nvPr/>
              </p:nvCxnSpPr>
              <p:spPr>
                <a:xfrm>
                  <a:off x="7489161" y="3093426"/>
                  <a:ext cx="33" cy="268599"/>
                </a:xfrm>
                <a:prstGeom prst="line">
                  <a:avLst/>
                </a:prstGeom>
                <a:noFill/>
                <a:ln w="6350" cap="flat" cmpd="sng" algn="ctr">
                  <a:solidFill>
                    <a:srgbClr val="00B0F0"/>
                  </a:solidFill>
                  <a:prstDash val="solid"/>
                  <a:miter lim="800000"/>
                </a:ln>
                <a:effectLst/>
              </p:spPr>
            </p:cxnSp>
            <p:cxnSp>
              <p:nvCxnSpPr>
                <p:cNvPr id="224" name="Straight Connector 223"/>
                <p:cNvCxnSpPr/>
                <p:nvPr/>
              </p:nvCxnSpPr>
              <p:spPr>
                <a:xfrm flipV="1">
                  <a:off x="7258257" y="3087605"/>
                  <a:ext cx="230903" cy="129817"/>
                </a:xfrm>
                <a:prstGeom prst="line">
                  <a:avLst/>
                </a:prstGeom>
                <a:noFill/>
                <a:ln w="6350" cap="flat" cmpd="sng" algn="ctr">
                  <a:solidFill>
                    <a:srgbClr val="00B0F0"/>
                  </a:solidFill>
                  <a:prstDash val="solid"/>
                  <a:miter lim="800000"/>
                </a:ln>
                <a:effectLst/>
              </p:spPr>
            </p:cxnSp>
            <p:cxnSp>
              <p:nvCxnSpPr>
                <p:cNvPr id="225" name="Straight Connector 224"/>
                <p:cNvCxnSpPr/>
                <p:nvPr/>
              </p:nvCxnSpPr>
              <p:spPr>
                <a:xfrm flipV="1">
                  <a:off x="7489160" y="2946147"/>
                  <a:ext cx="230937" cy="147278"/>
                </a:xfrm>
                <a:prstGeom prst="line">
                  <a:avLst/>
                </a:prstGeom>
                <a:noFill/>
                <a:ln w="6350" cap="flat" cmpd="sng" algn="ctr">
                  <a:solidFill>
                    <a:srgbClr val="00B0F0"/>
                  </a:solidFill>
                  <a:prstDash val="solid"/>
                  <a:miter lim="800000"/>
                </a:ln>
                <a:effectLst/>
              </p:spPr>
            </p:cxnSp>
            <p:cxnSp>
              <p:nvCxnSpPr>
                <p:cNvPr id="226" name="Straight Connector 225"/>
                <p:cNvCxnSpPr/>
                <p:nvPr/>
              </p:nvCxnSpPr>
              <p:spPr>
                <a:xfrm>
                  <a:off x="7261963" y="2976588"/>
                  <a:ext cx="33" cy="268599"/>
                </a:xfrm>
                <a:prstGeom prst="line">
                  <a:avLst/>
                </a:prstGeom>
                <a:noFill/>
                <a:ln w="6350" cap="flat" cmpd="sng" algn="ctr">
                  <a:solidFill>
                    <a:srgbClr val="00B0F0"/>
                  </a:solidFill>
                  <a:prstDash val="solid"/>
                  <a:miter lim="800000"/>
                </a:ln>
                <a:effectLst/>
              </p:spPr>
            </p:cxnSp>
            <p:sp>
              <p:nvSpPr>
                <p:cNvPr id="227" name="Hexagon 226"/>
                <p:cNvSpPr/>
                <p:nvPr/>
              </p:nvSpPr>
              <p:spPr>
                <a:xfrm>
                  <a:off x="7583543"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28" name="Hexagon 227"/>
                <p:cNvSpPr/>
                <p:nvPr/>
              </p:nvSpPr>
              <p:spPr>
                <a:xfrm>
                  <a:off x="7814480"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29" name="Hexagon 228"/>
                <p:cNvSpPr/>
                <p:nvPr/>
              </p:nvSpPr>
              <p:spPr>
                <a:xfrm>
                  <a:off x="7583543"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30" name="Hexagon 229"/>
                <p:cNvSpPr/>
                <p:nvPr/>
              </p:nvSpPr>
              <p:spPr>
                <a:xfrm>
                  <a:off x="7814480"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31" name="Straight Connector 230"/>
                <p:cNvCxnSpPr/>
                <p:nvPr/>
              </p:nvCxnSpPr>
              <p:spPr>
                <a:xfrm>
                  <a:off x="7721000" y="3223243"/>
                  <a:ext cx="230937" cy="135637"/>
                </a:xfrm>
                <a:prstGeom prst="line">
                  <a:avLst/>
                </a:prstGeom>
                <a:noFill/>
                <a:ln w="6350" cap="flat" cmpd="sng" algn="ctr">
                  <a:solidFill>
                    <a:srgbClr val="00B0F0"/>
                  </a:solidFill>
                  <a:prstDash val="solid"/>
                  <a:miter lim="800000"/>
                </a:ln>
                <a:effectLst/>
              </p:spPr>
            </p:cxnSp>
            <p:cxnSp>
              <p:nvCxnSpPr>
                <p:cNvPr id="232" name="Straight Connector 231"/>
                <p:cNvCxnSpPr/>
                <p:nvPr/>
              </p:nvCxnSpPr>
              <p:spPr>
                <a:xfrm>
                  <a:off x="7721000" y="2956517"/>
                  <a:ext cx="230937" cy="135637"/>
                </a:xfrm>
                <a:prstGeom prst="line">
                  <a:avLst/>
                </a:prstGeom>
                <a:noFill/>
                <a:ln w="6350" cap="flat" cmpd="sng" algn="ctr">
                  <a:solidFill>
                    <a:srgbClr val="00B0F0"/>
                  </a:solidFill>
                  <a:prstDash val="solid"/>
                  <a:miter lim="800000"/>
                </a:ln>
                <a:effectLst/>
              </p:spPr>
            </p:cxnSp>
            <p:cxnSp>
              <p:nvCxnSpPr>
                <p:cNvPr id="233" name="Straight Connector 232"/>
                <p:cNvCxnSpPr/>
                <p:nvPr/>
              </p:nvCxnSpPr>
              <p:spPr>
                <a:xfrm>
                  <a:off x="7948180" y="3081785"/>
                  <a:ext cx="230937" cy="135637"/>
                </a:xfrm>
                <a:prstGeom prst="line">
                  <a:avLst/>
                </a:prstGeom>
                <a:noFill/>
                <a:ln w="6350" cap="flat" cmpd="sng" algn="ctr">
                  <a:solidFill>
                    <a:srgbClr val="00B0F0"/>
                  </a:solidFill>
                  <a:prstDash val="solid"/>
                  <a:miter lim="800000"/>
                </a:ln>
                <a:effectLst/>
              </p:spPr>
            </p:cxnSp>
            <p:cxnSp>
              <p:nvCxnSpPr>
                <p:cNvPr id="234" name="Straight Connector 233"/>
                <p:cNvCxnSpPr/>
                <p:nvPr/>
              </p:nvCxnSpPr>
              <p:spPr>
                <a:xfrm flipH="1">
                  <a:off x="7948180" y="3223243"/>
                  <a:ext cx="230937" cy="135637"/>
                </a:xfrm>
                <a:prstGeom prst="line">
                  <a:avLst/>
                </a:prstGeom>
                <a:noFill/>
                <a:ln w="6350" cap="flat" cmpd="sng" algn="ctr">
                  <a:solidFill>
                    <a:srgbClr val="00B0F0"/>
                  </a:solidFill>
                  <a:prstDash val="solid"/>
                  <a:miter lim="800000"/>
                </a:ln>
                <a:effectLst/>
              </p:spPr>
            </p:cxnSp>
            <p:cxnSp>
              <p:nvCxnSpPr>
                <p:cNvPr id="235" name="Straight Connector 234"/>
                <p:cNvCxnSpPr/>
                <p:nvPr/>
              </p:nvCxnSpPr>
              <p:spPr>
                <a:xfrm>
                  <a:off x="7948181" y="3093426"/>
                  <a:ext cx="33" cy="268599"/>
                </a:xfrm>
                <a:prstGeom prst="line">
                  <a:avLst/>
                </a:prstGeom>
                <a:noFill/>
                <a:ln w="6350" cap="flat" cmpd="sng" algn="ctr">
                  <a:solidFill>
                    <a:srgbClr val="00B0F0"/>
                  </a:solidFill>
                  <a:prstDash val="solid"/>
                  <a:miter lim="800000"/>
                </a:ln>
                <a:effectLst/>
              </p:spPr>
            </p:cxnSp>
            <p:cxnSp>
              <p:nvCxnSpPr>
                <p:cNvPr id="236" name="Straight Connector 235"/>
                <p:cNvCxnSpPr/>
                <p:nvPr/>
              </p:nvCxnSpPr>
              <p:spPr>
                <a:xfrm flipV="1">
                  <a:off x="7717277" y="3087605"/>
                  <a:ext cx="230903" cy="129817"/>
                </a:xfrm>
                <a:prstGeom prst="line">
                  <a:avLst/>
                </a:prstGeom>
                <a:noFill/>
                <a:ln w="6350" cap="flat" cmpd="sng" algn="ctr">
                  <a:solidFill>
                    <a:srgbClr val="00B0F0"/>
                  </a:solidFill>
                  <a:prstDash val="solid"/>
                  <a:miter lim="800000"/>
                </a:ln>
                <a:effectLst/>
              </p:spPr>
            </p:cxnSp>
            <p:cxnSp>
              <p:nvCxnSpPr>
                <p:cNvPr id="237" name="Straight Connector 236"/>
                <p:cNvCxnSpPr/>
                <p:nvPr/>
              </p:nvCxnSpPr>
              <p:spPr>
                <a:xfrm flipV="1">
                  <a:off x="7948180" y="2946147"/>
                  <a:ext cx="230937" cy="147278"/>
                </a:xfrm>
                <a:prstGeom prst="line">
                  <a:avLst/>
                </a:prstGeom>
                <a:noFill/>
                <a:ln w="6350" cap="flat" cmpd="sng" algn="ctr">
                  <a:solidFill>
                    <a:srgbClr val="00B0F0"/>
                  </a:solidFill>
                  <a:prstDash val="solid"/>
                  <a:miter lim="800000"/>
                </a:ln>
                <a:effectLst/>
              </p:spPr>
            </p:cxnSp>
            <p:cxnSp>
              <p:nvCxnSpPr>
                <p:cNvPr id="238" name="Straight Connector 237"/>
                <p:cNvCxnSpPr/>
                <p:nvPr/>
              </p:nvCxnSpPr>
              <p:spPr>
                <a:xfrm>
                  <a:off x="7720983" y="2976588"/>
                  <a:ext cx="33" cy="268599"/>
                </a:xfrm>
                <a:prstGeom prst="line">
                  <a:avLst/>
                </a:prstGeom>
                <a:noFill/>
                <a:ln w="6350" cap="flat" cmpd="sng" algn="ctr">
                  <a:solidFill>
                    <a:srgbClr val="00B0F0"/>
                  </a:solidFill>
                  <a:prstDash val="solid"/>
                  <a:miter lim="800000"/>
                </a:ln>
                <a:effectLst/>
              </p:spPr>
            </p:cxnSp>
            <p:sp>
              <p:nvSpPr>
                <p:cNvPr id="239" name="Hexagon 238"/>
                <p:cNvSpPr/>
                <p:nvPr/>
              </p:nvSpPr>
              <p:spPr>
                <a:xfrm>
                  <a:off x="8045049"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40" name="Hexagon 239"/>
                <p:cNvSpPr/>
                <p:nvPr/>
              </p:nvSpPr>
              <p:spPr>
                <a:xfrm>
                  <a:off x="8275986"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41" name="Hexagon 240"/>
                <p:cNvSpPr/>
                <p:nvPr/>
              </p:nvSpPr>
              <p:spPr>
                <a:xfrm>
                  <a:off x="8045049"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42" name="Hexagon 241"/>
                <p:cNvSpPr/>
                <p:nvPr/>
              </p:nvSpPr>
              <p:spPr>
                <a:xfrm>
                  <a:off x="8275986"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43" name="Straight Connector 242"/>
                <p:cNvCxnSpPr/>
                <p:nvPr/>
              </p:nvCxnSpPr>
              <p:spPr>
                <a:xfrm>
                  <a:off x="8182506" y="3223243"/>
                  <a:ext cx="230937" cy="135637"/>
                </a:xfrm>
                <a:prstGeom prst="line">
                  <a:avLst/>
                </a:prstGeom>
                <a:noFill/>
                <a:ln w="6350" cap="flat" cmpd="sng" algn="ctr">
                  <a:solidFill>
                    <a:srgbClr val="00B0F0"/>
                  </a:solidFill>
                  <a:prstDash val="solid"/>
                  <a:miter lim="800000"/>
                </a:ln>
                <a:effectLst/>
              </p:spPr>
            </p:cxnSp>
            <p:cxnSp>
              <p:nvCxnSpPr>
                <p:cNvPr id="244" name="Straight Connector 243"/>
                <p:cNvCxnSpPr/>
                <p:nvPr/>
              </p:nvCxnSpPr>
              <p:spPr>
                <a:xfrm>
                  <a:off x="8182506" y="2951968"/>
                  <a:ext cx="230937" cy="135637"/>
                </a:xfrm>
                <a:prstGeom prst="line">
                  <a:avLst/>
                </a:prstGeom>
                <a:noFill/>
                <a:ln w="6350" cap="flat" cmpd="sng" algn="ctr">
                  <a:solidFill>
                    <a:srgbClr val="00B0F0"/>
                  </a:solidFill>
                  <a:prstDash val="solid"/>
                  <a:miter lim="800000"/>
                </a:ln>
                <a:effectLst/>
              </p:spPr>
            </p:cxnSp>
            <p:cxnSp>
              <p:nvCxnSpPr>
                <p:cNvPr id="245" name="Straight Connector 244"/>
                <p:cNvCxnSpPr/>
                <p:nvPr/>
              </p:nvCxnSpPr>
              <p:spPr>
                <a:xfrm flipV="1">
                  <a:off x="8178783" y="3087605"/>
                  <a:ext cx="230903" cy="129817"/>
                </a:xfrm>
                <a:prstGeom prst="line">
                  <a:avLst/>
                </a:prstGeom>
                <a:noFill/>
                <a:ln w="6350" cap="flat" cmpd="sng" algn="ctr">
                  <a:solidFill>
                    <a:srgbClr val="00B0F0"/>
                  </a:solidFill>
                  <a:prstDash val="solid"/>
                  <a:miter lim="800000"/>
                </a:ln>
                <a:effectLst/>
              </p:spPr>
            </p:cxnSp>
            <p:cxnSp>
              <p:nvCxnSpPr>
                <p:cNvPr id="246" name="Straight Connector 245"/>
                <p:cNvCxnSpPr/>
                <p:nvPr/>
              </p:nvCxnSpPr>
              <p:spPr>
                <a:xfrm>
                  <a:off x="8182489" y="2981137"/>
                  <a:ext cx="33" cy="268599"/>
                </a:xfrm>
                <a:prstGeom prst="line">
                  <a:avLst/>
                </a:prstGeom>
                <a:noFill/>
                <a:ln w="6350" cap="flat" cmpd="sng" algn="ctr">
                  <a:solidFill>
                    <a:srgbClr val="00B0F0"/>
                  </a:solidFill>
                  <a:prstDash val="solid"/>
                  <a:miter lim="800000"/>
                </a:ln>
                <a:effectLst/>
              </p:spPr>
            </p:cxnSp>
          </p:grpSp>
          <p:grpSp>
            <p:nvGrpSpPr>
              <p:cNvPr id="182" name="Group 181"/>
              <p:cNvGrpSpPr/>
              <p:nvPr/>
            </p:nvGrpSpPr>
            <p:grpSpPr>
              <a:xfrm>
                <a:off x="7131688" y="3107010"/>
                <a:ext cx="1426377" cy="645804"/>
                <a:chOff x="7124523" y="2832523"/>
                <a:chExt cx="1426377" cy="645804"/>
              </a:xfrm>
            </p:grpSpPr>
            <p:sp>
              <p:nvSpPr>
                <p:cNvPr id="183" name="Hexagon 182"/>
                <p:cNvSpPr/>
                <p:nvPr/>
              </p:nvSpPr>
              <p:spPr>
                <a:xfrm>
                  <a:off x="7124523"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84" name="Hexagon 183"/>
                <p:cNvSpPr/>
                <p:nvPr/>
              </p:nvSpPr>
              <p:spPr>
                <a:xfrm>
                  <a:off x="7355460"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85" name="Hexagon 184"/>
                <p:cNvSpPr/>
                <p:nvPr/>
              </p:nvSpPr>
              <p:spPr>
                <a:xfrm>
                  <a:off x="7124523"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86" name="Hexagon 185"/>
                <p:cNvSpPr/>
                <p:nvPr/>
              </p:nvSpPr>
              <p:spPr>
                <a:xfrm>
                  <a:off x="7355460"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87" name="Straight Connector 186"/>
                <p:cNvCxnSpPr/>
                <p:nvPr/>
              </p:nvCxnSpPr>
              <p:spPr>
                <a:xfrm>
                  <a:off x="7261980" y="3223243"/>
                  <a:ext cx="230937" cy="135637"/>
                </a:xfrm>
                <a:prstGeom prst="line">
                  <a:avLst/>
                </a:prstGeom>
                <a:noFill/>
                <a:ln w="6350" cap="flat" cmpd="sng" algn="ctr">
                  <a:solidFill>
                    <a:srgbClr val="00B0F0"/>
                  </a:solidFill>
                  <a:prstDash val="solid"/>
                  <a:miter lim="800000"/>
                </a:ln>
                <a:effectLst/>
              </p:spPr>
            </p:cxnSp>
            <p:cxnSp>
              <p:nvCxnSpPr>
                <p:cNvPr id="188" name="Straight Connector 187"/>
                <p:cNvCxnSpPr/>
                <p:nvPr/>
              </p:nvCxnSpPr>
              <p:spPr>
                <a:xfrm>
                  <a:off x="7261980" y="2951968"/>
                  <a:ext cx="230937" cy="135637"/>
                </a:xfrm>
                <a:prstGeom prst="line">
                  <a:avLst/>
                </a:prstGeom>
                <a:noFill/>
                <a:ln w="6350" cap="flat" cmpd="sng" algn="ctr">
                  <a:solidFill>
                    <a:srgbClr val="00B0F0"/>
                  </a:solidFill>
                  <a:prstDash val="solid"/>
                  <a:miter lim="800000"/>
                </a:ln>
                <a:effectLst/>
              </p:spPr>
            </p:cxnSp>
            <p:cxnSp>
              <p:nvCxnSpPr>
                <p:cNvPr id="189" name="Straight Connector 188"/>
                <p:cNvCxnSpPr/>
                <p:nvPr/>
              </p:nvCxnSpPr>
              <p:spPr>
                <a:xfrm>
                  <a:off x="7489160" y="3081785"/>
                  <a:ext cx="230937" cy="135637"/>
                </a:xfrm>
                <a:prstGeom prst="line">
                  <a:avLst/>
                </a:prstGeom>
                <a:noFill/>
                <a:ln w="6350" cap="flat" cmpd="sng" algn="ctr">
                  <a:solidFill>
                    <a:srgbClr val="00B0F0"/>
                  </a:solidFill>
                  <a:prstDash val="solid"/>
                  <a:miter lim="800000"/>
                </a:ln>
                <a:effectLst/>
              </p:spPr>
            </p:cxnSp>
            <p:cxnSp>
              <p:nvCxnSpPr>
                <p:cNvPr id="190" name="Straight Connector 189"/>
                <p:cNvCxnSpPr/>
                <p:nvPr/>
              </p:nvCxnSpPr>
              <p:spPr>
                <a:xfrm flipH="1">
                  <a:off x="7489160" y="3223243"/>
                  <a:ext cx="230937" cy="135637"/>
                </a:xfrm>
                <a:prstGeom prst="line">
                  <a:avLst/>
                </a:prstGeom>
                <a:noFill/>
                <a:ln w="6350" cap="flat" cmpd="sng" algn="ctr">
                  <a:solidFill>
                    <a:srgbClr val="00B0F0"/>
                  </a:solidFill>
                  <a:prstDash val="solid"/>
                  <a:miter lim="800000"/>
                </a:ln>
                <a:effectLst/>
              </p:spPr>
            </p:cxnSp>
            <p:cxnSp>
              <p:nvCxnSpPr>
                <p:cNvPr id="191" name="Straight Connector 190"/>
                <p:cNvCxnSpPr/>
                <p:nvPr/>
              </p:nvCxnSpPr>
              <p:spPr>
                <a:xfrm>
                  <a:off x="7489161" y="3093426"/>
                  <a:ext cx="33" cy="268599"/>
                </a:xfrm>
                <a:prstGeom prst="line">
                  <a:avLst/>
                </a:prstGeom>
                <a:noFill/>
                <a:ln w="6350" cap="flat" cmpd="sng" algn="ctr">
                  <a:solidFill>
                    <a:srgbClr val="00B0F0"/>
                  </a:solidFill>
                  <a:prstDash val="solid"/>
                  <a:miter lim="800000"/>
                </a:ln>
                <a:effectLst/>
              </p:spPr>
            </p:cxnSp>
            <p:cxnSp>
              <p:nvCxnSpPr>
                <p:cNvPr id="192" name="Straight Connector 191"/>
                <p:cNvCxnSpPr/>
                <p:nvPr/>
              </p:nvCxnSpPr>
              <p:spPr>
                <a:xfrm flipV="1">
                  <a:off x="7258257" y="3087605"/>
                  <a:ext cx="230903" cy="129817"/>
                </a:xfrm>
                <a:prstGeom prst="line">
                  <a:avLst/>
                </a:prstGeom>
                <a:noFill/>
                <a:ln w="6350" cap="flat" cmpd="sng" algn="ctr">
                  <a:solidFill>
                    <a:srgbClr val="00B0F0"/>
                  </a:solidFill>
                  <a:prstDash val="solid"/>
                  <a:miter lim="800000"/>
                </a:ln>
                <a:effectLst/>
              </p:spPr>
            </p:cxnSp>
            <p:cxnSp>
              <p:nvCxnSpPr>
                <p:cNvPr id="193" name="Straight Connector 192"/>
                <p:cNvCxnSpPr/>
                <p:nvPr/>
              </p:nvCxnSpPr>
              <p:spPr>
                <a:xfrm flipV="1">
                  <a:off x="7489160" y="2946147"/>
                  <a:ext cx="230937" cy="147278"/>
                </a:xfrm>
                <a:prstGeom prst="line">
                  <a:avLst/>
                </a:prstGeom>
                <a:noFill/>
                <a:ln w="6350" cap="flat" cmpd="sng" algn="ctr">
                  <a:solidFill>
                    <a:srgbClr val="00B0F0"/>
                  </a:solidFill>
                  <a:prstDash val="solid"/>
                  <a:miter lim="800000"/>
                </a:ln>
                <a:effectLst/>
              </p:spPr>
            </p:cxnSp>
            <p:cxnSp>
              <p:nvCxnSpPr>
                <p:cNvPr id="194" name="Straight Connector 193"/>
                <p:cNvCxnSpPr/>
                <p:nvPr/>
              </p:nvCxnSpPr>
              <p:spPr>
                <a:xfrm>
                  <a:off x="7261963" y="2976588"/>
                  <a:ext cx="33" cy="268599"/>
                </a:xfrm>
                <a:prstGeom prst="line">
                  <a:avLst/>
                </a:prstGeom>
                <a:noFill/>
                <a:ln w="6350" cap="flat" cmpd="sng" algn="ctr">
                  <a:solidFill>
                    <a:srgbClr val="00B0F0"/>
                  </a:solidFill>
                  <a:prstDash val="solid"/>
                  <a:miter lim="800000"/>
                </a:ln>
                <a:effectLst/>
              </p:spPr>
            </p:cxnSp>
            <p:sp>
              <p:nvSpPr>
                <p:cNvPr id="195" name="Hexagon 194"/>
                <p:cNvSpPr/>
                <p:nvPr/>
              </p:nvSpPr>
              <p:spPr>
                <a:xfrm>
                  <a:off x="7583543"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96" name="Hexagon 195"/>
                <p:cNvSpPr/>
                <p:nvPr/>
              </p:nvSpPr>
              <p:spPr>
                <a:xfrm>
                  <a:off x="7814480"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97" name="Hexagon 196"/>
                <p:cNvSpPr/>
                <p:nvPr/>
              </p:nvSpPr>
              <p:spPr>
                <a:xfrm>
                  <a:off x="7583543"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198" name="Hexagon 197"/>
                <p:cNvSpPr/>
                <p:nvPr/>
              </p:nvSpPr>
              <p:spPr>
                <a:xfrm>
                  <a:off x="7814480"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199" name="Straight Connector 198"/>
                <p:cNvCxnSpPr/>
                <p:nvPr/>
              </p:nvCxnSpPr>
              <p:spPr>
                <a:xfrm>
                  <a:off x="7721000" y="3223243"/>
                  <a:ext cx="230937" cy="135637"/>
                </a:xfrm>
                <a:prstGeom prst="line">
                  <a:avLst/>
                </a:prstGeom>
                <a:noFill/>
                <a:ln w="6350" cap="flat" cmpd="sng" algn="ctr">
                  <a:solidFill>
                    <a:srgbClr val="00B0F0"/>
                  </a:solidFill>
                  <a:prstDash val="solid"/>
                  <a:miter lim="800000"/>
                </a:ln>
                <a:effectLst/>
              </p:spPr>
            </p:cxnSp>
            <p:cxnSp>
              <p:nvCxnSpPr>
                <p:cNvPr id="200" name="Straight Connector 199"/>
                <p:cNvCxnSpPr/>
                <p:nvPr/>
              </p:nvCxnSpPr>
              <p:spPr>
                <a:xfrm>
                  <a:off x="7721000" y="2956517"/>
                  <a:ext cx="230937" cy="135637"/>
                </a:xfrm>
                <a:prstGeom prst="line">
                  <a:avLst/>
                </a:prstGeom>
                <a:noFill/>
                <a:ln w="6350" cap="flat" cmpd="sng" algn="ctr">
                  <a:solidFill>
                    <a:srgbClr val="00B0F0"/>
                  </a:solidFill>
                  <a:prstDash val="solid"/>
                  <a:miter lim="800000"/>
                </a:ln>
                <a:effectLst/>
              </p:spPr>
            </p:cxnSp>
            <p:cxnSp>
              <p:nvCxnSpPr>
                <p:cNvPr id="201" name="Straight Connector 200"/>
                <p:cNvCxnSpPr/>
                <p:nvPr/>
              </p:nvCxnSpPr>
              <p:spPr>
                <a:xfrm>
                  <a:off x="7948180" y="3081785"/>
                  <a:ext cx="230937" cy="135637"/>
                </a:xfrm>
                <a:prstGeom prst="line">
                  <a:avLst/>
                </a:prstGeom>
                <a:noFill/>
                <a:ln w="6350" cap="flat" cmpd="sng" algn="ctr">
                  <a:solidFill>
                    <a:srgbClr val="00B0F0"/>
                  </a:solidFill>
                  <a:prstDash val="solid"/>
                  <a:miter lim="800000"/>
                </a:ln>
                <a:effectLst/>
              </p:spPr>
            </p:cxnSp>
            <p:cxnSp>
              <p:nvCxnSpPr>
                <p:cNvPr id="202" name="Straight Connector 201"/>
                <p:cNvCxnSpPr/>
                <p:nvPr/>
              </p:nvCxnSpPr>
              <p:spPr>
                <a:xfrm flipH="1">
                  <a:off x="7948180" y="3223243"/>
                  <a:ext cx="230937" cy="135637"/>
                </a:xfrm>
                <a:prstGeom prst="line">
                  <a:avLst/>
                </a:prstGeom>
                <a:noFill/>
                <a:ln w="6350" cap="flat" cmpd="sng" algn="ctr">
                  <a:solidFill>
                    <a:srgbClr val="00B0F0"/>
                  </a:solidFill>
                  <a:prstDash val="solid"/>
                  <a:miter lim="800000"/>
                </a:ln>
                <a:effectLst/>
              </p:spPr>
            </p:cxnSp>
            <p:cxnSp>
              <p:nvCxnSpPr>
                <p:cNvPr id="203" name="Straight Connector 202"/>
                <p:cNvCxnSpPr/>
                <p:nvPr/>
              </p:nvCxnSpPr>
              <p:spPr>
                <a:xfrm>
                  <a:off x="7948181" y="3093426"/>
                  <a:ext cx="33" cy="268599"/>
                </a:xfrm>
                <a:prstGeom prst="line">
                  <a:avLst/>
                </a:prstGeom>
                <a:noFill/>
                <a:ln w="6350" cap="flat" cmpd="sng" algn="ctr">
                  <a:solidFill>
                    <a:srgbClr val="00B0F0"/>
                  </a:solidFill>
                  <a:prstDash val="solid"/>
                  <a:miter lim="800000"/>
                </a:ln>
                <a:effectLst/>
              </p:spPr>
            </p:cxnSp>
            <p:cxnSp>
              <p:nvCxnSpPr>
                <p:cNvPr id="204" name="Straight Connector 203"/>
                <p:cNvCxnSpPr/>
                <p:nvPr/>
              </p:nvCxnSpPr>
              <p:spPr>
                <a:xfrm flipV="1">
                  <a:off x="7717277" y="3087605"/>
                  <a:ext cx="230903" cy="129817"/>
                </a:xfrm>
                <a:prstGeom prst="line">
                  <a:avLst/>
                </a:prstGeom>
                <a:noFill/>
                <a:ln w="6350" cap="flat" cmpd="sng" algn="ctr">
                  <a:solidFill>
                    <a:srgbClr val="00B0F0"/>
                  </a:solidFill>
                  <a:prstDash val="solid"/>
                  <a:miter lim="800000"/>
                </a:ln>
                <a:effectLst/>
              </p:spPr>
            </p:cxnSp>
            <p:cxnSp>
              <p:nvCxnSpPr>
                <p:cNvPr id="205" name="Straight Connector 204"/>
                <p:cNvCxnSpPr/>
                <p:nvPr/>
              </p:nvCxnSpPr>
              <p:spPr>
                <a:xfrm flipV="1">
                  <a:off x="7948180" y="2946147"/>
                  <a:ext cx="230937" cy="147278"/>
                </a:xfrm>
                <a:prstGeom prst="line">
                  <a:avLst/>
                </a:prstGeom>
                <a:noFill/>
                <a:ln w="6350" cap="flat" cmpd="sng" algn="ctr">
                  <a:solidFill>
                    <a:srgbClr val="00B0F0"/>
                  </a:solidFill>
                  <a:prstDash val="solid"/>
                  <a:miter lim="800000"/>
                </a:ln>
                <a:effectLst/>
              </p:spPr>
            </p:cxnSp>
            <p:cxnSp>
              <p:nvCxnSpPr>
                <p:cNvPr id="206" name="Straight Connector 205"/>
                <p:cNvCxnSpPr/>
                <p:nvPr/>
              </p:nvCxnSpPr>
              <p:spPr>
                <a:xfrm>
                  <a:off x="7720983" y="2976588"/>
                  <a:ext cx="33" cy="268599"/>
                </a:xfrm>
                <a:prstGeom prst="line">
                  <a:avLst/>
                </a:prstGeom>
                <a:noFill/>
                <a:ln w="6350" cap="flat" cmpd="sng" algn="ctr">
                  <a:solidFill>
                    <a:srgbClr val="00B0F0"/>
                  </a:solidFill>
                  <a:prstDash val="solid"/>
                  <a:miter lim="800000"/>
                </a:ln>
                <a:effectLst/>
              </p:spPr>
            </p:cxnSp>
            <p:sp>
              <p:nvSpPr>
                <p:cNvPr id="207" name="Hexagon 206"/>
                <p:cNvSpPr/>
                <p:nvPr/>
              </p:nvSpPr>
              <p:spPr>
                <a:xfrm>
                  <a:off x="8045049" y="2832523"/>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08" name="Hexagon 207"/>
                <p:cNvSpPr/>
                <p:nvPr/>
              </p:nvSpPr>
              <p:spPr>
                <a:xfrm>
                  <a:off x="8275986" y="2963611"/>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09" name="Hexagon 208"/>
                <p:cNvSpPr/>
                <p:nvPr/>
              </p:nvSpPr>
              <p:spPr>
                <a:xfrm>
                  <a:off x="8045049" y="3099248"/>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10" name="Hexagon 209"/>
                <p:cNvSpPr/>
                <p:nvPr/>
              </p:nvSpPr>
              <p:spPr>
                <a:xfrm>
                  <a:off x="8275986" y="3230336"/>
                  <a:ext cx="274914" cy="247991"/>
                </a:xfrm>
                <a:prstGeom prst="hexagon">
                  <a:avLst/>
                </a:prstGeom>
                <a:solidFill>
                  <a:srgbClr val="00B0F0"/>
                </a:solid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11" name="Straight Connector 210"/>
                <p:cNvCxnSpPr/>
                <p:nvPr/>
              </p:nvCxnSpPr>
              <p:spPr>
                <a:xfrm>
                  <a:off x="8182506" y="3223243"/>
                  <a:ext cx="230937" cy="135637"/>
                </a:xfrm>
                <a:prstGeom prst="line">
                  <a:avLst/>
                </a:prstGeom>
                <a:noFill/>
                <a:ln w="6350" cap="flat" cmpd="sng" algn="ctr">
                  <a:solidFill>
                    <a:srgbClr val="00B0F0"/>
                  </a:solidFill>
                  <a:prstDash val="solid"/>
                  <a:miter lim="800000"/>
                </a:ln>
                <a:effectLst/>
              </p:spPr>
            </p:cxnSp>
            <p:cxnSp>
              <p:nvCxnSpPr>
                <p:cNvPr id="212" name="Straight Connector 211"/>
                <p:cNvCxnSpPr/>
                <p:nvPr/>
              </p:nvCxnSpPr>
              <p:spPr>
                <a:xfrm>
                  <a:off x="8182506" y="2951968"/>
                  <a:ext cx="230937" cy="135637"/>
                </a:xfrm>
                <a:prstGeom prst="line">
                  <a:avLst/>
                </a:prstGeom>
                <a:noFill/>
                <a:ln w="6350" cap="flat" cmpd="sng" algn="ctr">
                  <a:solidFill>
                    <a:srgbClr val="00B0F0"/>
                  </a:solidFill>
                  <a:prstDash val="solid"/>
                  <a:miter lim="800000"/>
                </a:ln>
                <a:effectLst/>
              </p:spPr>
            </p:cxnSp>
            <p:cxnSp>
              <p:nvCxnSpPr>
                <p:cNvPr id="213" name="Straight Connector 212"/>
                <p:cNvCxnSpPr/>
                <p:nvPr/>
              </p:nvCxnSpPr>
              <p:spPr>
                <a:xfrm flipV="1">
                  <a:off x="8178783" y="3087605"/>
                  <a:ext cx="230903" cy="129817"/>
                </a:xfrm>
                <a:prstGeom prst="line">
                  <a:avLst/>
                </a:prstGeom>
                <a:noFill/>
                <a:ln w="6350" cap="flat" cmpd="sng" algn="ctr">
                  <a:solidFill>
                    <a:srgbClr val="00B0F0"/>
                  </a:solidFill>
                  <a:prstDash val="solid"/>
                  <a:miter lim="800000"/>
                </a:ln>
                <a:effectLst/>
              </p:spPr>
            </p:cxnSp>
            <p:cxnSp>
              <p:nvCxnSpPr>
                <p:cNvPr id="214" name="Straight Connector 213"/>
                <p:cNvCxnSpPr/>
                <p:nvPr/>
              </p:nvCxnSpPr>
              <p:spPr>
                <a:xfrm>
                  <a:off x="8182489" y="2981137"/>
                  <a:ext cx="33" cy="268599"/>
                </a:xfrm>
                <a:prstGeom prst="line">
                  <a:avLst/>
                </a:prstGeom>
                <a:noFill/>
                <a:ln w="6350" cap="flat" cmpd="sng" algn="ctr">
                  <a:solidFill>
                    <a:srgbClr val="00B0F0"/>
                  </a:solidFill>
                  <a:prstDash val="solid"/>
                  <a:miter lim="800000"/>
                </a:ln>
                <a:effectLst/>
              </p:spPr>
            </p:cxnSp>
          </p:grpSp>
        </p:grpSp>
        <p:grpSp>
          <p:nvGrpSpPr>
            <p:cNvPr id="247" name="Group 246"/>
            <p:cNvGrpSpPr/>
            <p:nvPr/>
          </p:nvGrpSpPr>
          <p:grpSpPr>
            <a:xfrm flipV="1">
              <a:off x="10699360" y="1387878"/>
              <a:ext cx="1462081" cy="938612"/>
              <a:chOff x="7124523" y="2832523"/>
              <a:chExt cx="1433542" cy="920291"/>
            </a:xfrm>
            <a:solidFill>
              <a:schemeClr val="accent5">
                <a:lumMod val="60000"/>
                <a:lumOff val="40000"/>
              </a:schemeClr>
            </a:solidFill>
          </p:grpSpPr>
          <p:grpSp>
            <p:nvGrpSpPr>
              <p:cNvPr id="248" name="Group 247"/>
              <p:cNvGrpSpPr/>
              <p:nvPr/>
            </p:nvGrpSpPr>
            <p:grpSpPr>
              <a:xfrm>
                <a:off x="7124523" y="2832523"/>
                <a:ext cx="1426377" cy="645804"/>
                <a:chOff x="7124523" y="2832523"/>
                <a:chExt cx="1426377" cy="645804"/>
              </a:xfrm>
              <a:grpFill/>
            </p:grpSpPr>
            <p:sp>
              <p:nvSpPr>
                <p:cNvPr id="282" name="Hexagon 281"/>
                <p:cNvSpPr/>
                <p:nvPr/>
              </p:nvSpPr>
              <p:spPr>
                <a:xfrm>
                  <a:off x="7124523"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83" name="Hexagon 282"/>
                <p:cNvSpPr/>
                <p:nvPr/>
              </p:nvSpPr>
              <p:spPr>
                <a:xfrm>
                  <a:off x="7355460"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84" name="Hexagon 283"/>
                <p:cNvSpPr/>
                <p:nvPr/>
              </p:nvSpPr>
              <p:spPr>
                <a:xfrm>
                  <a:off x="7124523"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85" name="Hexagon 284"/>
                <p:cNvSpPr/>
                <p:nvPr/>
              </p:nvSpPr>
              <p:spPr>
                <a:xfrm>
                  <a:off x="7355460"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86" name="Straight Connector 285"/>
                <p:cNvCxnSpPr/>
                <p:nvPr/>
              </p:nvCxnSpPr>
              <p:spPr>
                <a:xfrm>
                  <a:off x="7261980" y="3223243"/>
                  <a:ext cx="230937" cy="135637"/>
                </a:xfrm>
                <a:prstGeom prst="line">
                  <a:avLst/>
                </a:prstGeom>
                <a:grpFill/>
                <a:ln w="6350" cap="flat" cmpd="sng" algn="ctr">
                  <a:solidFill>
                    <a:srgbClr val="00B0F0"/>
                  </a:solidFill>
                  <a:prstDash val="solid"/>
                  <a:miter lim="800000"/>
                </a:ln>
                <a:effectLst/>
              </p:spPr>
            </p:cxnSp>
            <p:cxnSp>
              <p:nvCxnSpPr>
                <p:cNvPr id="287" name="Straight Connector 286"/>
                <p:cNvCxnSpPr/>
                <p:nvPr/>
              </p:nvCxnSpPr>
              <p:spPr>
                <a:xfrm>
                  <a:off x="7261980" y="2951968"/>
                  <a:ext cx="230937" cy="135637"/>
                </a:xfrm>
                <a:prstGeom prst="line">
                  <a:avLst/>
                </a:prstGeom>
                <a:grpFill/>
                <a:ln w="6350" cap="flat" cmpd="sng" algn="ctr">
                  <a:solidFill>
                    <a:srgbClr val="00B0F0"/>
                  </a:solidFill>
                  <a:prstDash val="solid"/>
                  <a:miter lim="800000"/>
                </a:ln>
                <a:effectLst/>
              </p:spPr>
            </p:cxnSp>
            <p:cxnSp>
              <p:nvCxnSpPr>
                <p:cNvPr id="288" name="Straight Connector 287"/>
                <p:cNvCxnSpPr/>
                <p:nvPr/>
              </p:nvCxnSpPr>
              <p:spPr>
                <a:xfrm>
                  <a:off x="7489160" y="3081785"/>
                  <a:ext cx="230937" cy="135637"/>
                </a:xfrm>
                <a:prstGeom prst="line">
                  <a:avLst/>
                </a:prstGeom>
                <a:grpFill/>
                <a:ln w="6350" cap="flat" cmpd="sng" algn="ctr">
                  <a:solidFill>
                    <a:srgbClr val="00B0F0"/>
                  </a:solidFill>
                  <a:prstDash val="solid"/>
                  <a:miter lim="800000"/>
                </a:ln>
                <a:effectLst/>
              </p:spPr>
            </p:cxnSp>
            <p:cxnSp>
              <p:nvCxnSpPr>
                <p:cNvPr id="289" name="Straight Connector 288"/>
                <p:cNvCxnSpPr/>
                <p:nvPr/>
              </p:nvCxnSpPr>
              <p:spPr>
                <a:xfrm flipH="1">
                  <a:off x="7489160" y="3223243"/>
                  <a:ext cx="230937" cy="135637"/>
                </a:xfrm>
                <a:prstGeom prst="line">
                  <a:avLst/>
                </a:prstGeom>
                <a:grpFill/>
                <a:ln w="6350" cap="flat" cmpd="sng" algn="ctr">
                  <a:solidFill>
                    <a:srgbClr val="00B0F0"/>
                  </a:solidFill>
                  <a:prstDash val="solid"/>
                  <a:miter lim="800000"/>
                </a:ln>
                <a:effectLst/>
              </p:spPr>
            </p:cxnSp>
            <p:cxnSp>
              <p:nvCxnSpPr>
                <p:cNvPr id="290" name="Straight Connector 289"/>
                <p:cNvCxnSpPr/>
                <p:nvPr/>
              </p:nvCxnSpPr>
              <p:spPr>
                <a:xfrm>
                  <a:off x="7489161" y="3093426"/>
                  <a:ext cx="33" cy="268599"/>
                </a:xfrm>
                <a:prstGeom prst="line">
                  <a:avLst/>
                </a:prstGeom>
                <a:grpFill/>
                <a:ln w="6350" cap="flat" cmpd="sng" algn="ctr">
                  <a:solidFill>
                    <a:srgbClr val="00B0F0"/>
                  </a:solidFill>
                  <a:prstDash val="solid"/>
                  <a:miter lim="800000"/>
                </a:ln>
                <a:effectLst/>
              </p:spPr>
            </p:cxnSp>
            <p:cxnSp>
              <p:nvCxnSpPr>
                <p:cNvPr id="291" name="Straight Connector 290"/>
                <p:cNvCxnSpPr/>
                <p:nvPr/>
              </p:nvCxnSpPr>
              <p:spPr>
                <a:xfrm flipV="1">
                  <a:off x="7258257" y="3087605"/>
                  <a:ext cx="230903" cy="129817"/>
                </a:xfrm>
                <a:prstGeom prst="line">
                  <a:avLst/>
                </a:prstGeom>
                <a:grpFill/>
                <a:ln w="6350" cap="flat" cmpd="sng" algn="ctr">
                  <a:solidFill>
                    <a:srgbClr val="00B0F0"/>
                  </a:solidFill>
                  <a:prstDash val="solid"/>
                  <a:miter lim="800000"/>
                </a:ln>
                <a:effectLst/>
              </p:spPr>
            </p:cxnSp>
            <p:cxnSp>
              <p:nvCxnSpPr>
                <p:cNvPr id="292" name="Straight Connector 291"/>
                <p:cNvCxnSpPr/>
                <p:nvPr/>
              </p:nvCxnSpPr>
              <p:spPr>
                <a:xfrm flipV="1">
                  <a:off x="7489160" y="2946147"/>
                  <a:ext cx="230937" cy="147278"/>
                </a:xfrm>
                <a:prstGeom prst="line">
                  <a:avLst/>
                </a:prstGeom>
                <a:grpFill/>
                <a:ln w="6350" cap="flat" cmpd="sng" algn="ctr">
                  <a:solidFill>
                    <a:srgbClr val="00B0F0"/>
                  </a:solidFill>
                  <a:prstDash val="solid"/>
                  <a:miter lim="800000"/>
                </a:ln>
                <a:effectLst/>
              </p:spPr>
            </p:cxnSp>
            <p:cxnSp>
              <p:nvCxnSpPr>
                <p:cNvPr id="293" name="Straight Connector 292"/>
                <p:cNvCxnSpPr/>
                <p:nvPr/>
              </p:nvCxnSpPr>
              <p:spPr>
                <a:xfrm>
                  <a:off x="7261963" y="2976588"/>
                  <a:ext cx="33" cy="268599"/>
                </a:xfrm>
                <a:prstGeom prst="line">
                  <a:avLst/>
                </a:prstGeom>
                <a:grpFill/>
                <a:ln w="6350" cap="flat" cmpd="sng" algn="ctr">
                  <a:solidFill>
                    <a:srgbClr val="00B0F0"/>
                  </a:solidFill>
                  <a:prstDash val="solid"/>
                  <a:miter lim="800000"/>
                </a:ln>
                <a:effectLst/>
              </p:spPr>
            </p:cxnSp>
            <p:sp>
              <p:nvSpPr>
                <p:cNvPr id="294" name="Hexagon 293"/>
                <p:cNvSpPr/>
                <p:nvPr/>
              </p:nvSpPr>
              <p:spPr>
                <a:xfrm>
                  <a:off x="7583543"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95" name="Hexagon 294"/>
                <p:cNvSpPr/>
                <p:nvPr/>
              </p:nvSpPr>
              <p:spPr>
                <a:xfrm>
                  <a:off x="7814480"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96" name="Hexagon 295"/>
                <p:cNvSpPr/>
                <p:nvPr/>
              </p:nvSpPr>
              <p:spPr>
                <a:xfrm>
                  <a:off x="7583543"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97" name="Hexagon 296"/>
                <p:cNvSpPr/>
                <p:nvPr/>
              </p:nvSpPr>
              <p:spPr>
                <a:xfrm>
                  <a:off x="7814480"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98" name="Straight Connector 297"/>
                <p:cNvCxnSpPr/>
                <p:nvPr/>
              </p:nvCxnSpPr>
              <p:spPr>
                <a:xfrm>
                  <a:off x="7721000" y="3223243"/>
                  <a:ext cx="230937" cy="135637"/>
                </a:xfrm>
                <a:prstGeom prst="line">
                  <a:avLst/>
                </a:prstGeom>
                <a:grpFill/>
                <a:ln w="6350" cap="flat" cmpd="sng" algn="ctr">
                  <a:solidFill>
                    <a:srgbClr val="00B0F0"/>
                  </a:solidFill>
                  <a:prstDash val="solid"/>
                  <a:miter lim="800000"/>
                </a:ln>
                <a:effectLst/>
              </p:spPr>
            </p:cxnSp>
            <p:cxnSp>
              <p:nvCxnSpPr>
                <p:cNvPr id="299" name="Straight Connector 298"/>
                <p:cNvCxnSpPr/>
                <p:nvPr/>
              </p:nvCxnSpPr>
              <p:spPr>
                <a:xfrm>
                  <a:off x="7721000" y="2956517"/>
                  <a:ext cx="230937" cy="135637"/>
                </a:xfrm>
                <a:prstGeom prst="line">
                  <a:avLst/>
                </a:prstGeom>
                <a:grpFill/>
                <a:ln w="6350" cap="flat" cmpd="sng" algn="ctr">
                  <a:solidFill>
                    <a:srgbClr val="00B0F0"/>
                  </a:solidFill>
                  <a:prstDash val="solid"/>
                  <a:miter lim="800000"/>
                </a:ln>
                <a:effectLst/>
              </p:spPr>
            </p:cxnSp>
            <p:cxnSp>
              <p:nvCxnSpPr>
                <p:cNvPr id="300" name="Straight Connector 299"/>
                <p:cNvCxnSpPr/>
                <p:nvPr/>
              </p:nvCxnSpPr>
              <p:spPr>
                <a:xfrm>
                  <a:off x="7948180" y="3081785"/>
                  <a:ext cx="230937" cy="135637"/>
                </a:xfrm>
                <a:prstGeom prst="line">
                  <a:avLst/>
                </a:prstGeom>
                <a:grpFill/>
                <a:ln w="6350" cap="flat" cmpd="sng" algn="ctr">
                  <a:solidFill>
                    <a:srgbClr val="00B0F0"/>
                  </a:solidFill>
                  <a:prstDash val="solid"/>
                  <a:miter lim="800000"/>
                </a:ln>
                <a:effectLst/>
              </p:spPr>
            </p:cxnSp>
            <p:cxnSp>
              <p:nvCxnSpPr>
                <p:cNvPr id="301" name="Straight Connector 300"/>
                <p:cNvCxnSpPr/>
                <p:nvPr/>
              </p:nvCxnSpPr>
              <p:spPr>
                <a:xfrm flipH="1">
                  <a:off x="7948180" y="3223243"/>
                  <a:ext cx="230937" cy="135637"/>
                </a:xfrm>
                <a:prstGeom prst="line">
                  <a:avLst/>
                </a:prstGeom>
                <a:grpFill/>
                <a:ln w="6350" cap="flat" cmpd="sng" algn="ctr">
                  <a:solidFill>
                    <a:srgbClr val="00B0F0"/>
                  </a:solidFill>
                  <a:prstDash val="solid"/>
                  <a:miter lim="800000"/>
                </a:ln>
                <a:effectLst/>
              </p:spPr>
            </p:cxnSp>
            <p:cxnSp>
              <p:nvCxnSpPr>
                <p:cNvPr id="302" name="Straight Connector 301"/>
                <p:cNvCxnSpPr/>
                <p:nvPr/>
              </p:nvCxnSpPr>
              <p:spPr>
                <a:xfrm>
                  <a:off x="7948181" y="3093426"/>
                  <a:ext cx="33" cy="268599"/>
                </a:xfrm>
                <a:prstGeom prst="line">
                  <a:avLst/>
                </a:prstGeom>
                <a:grpFill/>
                <a:ln w="6350" cap="flat" cmpd="sng" algn="ctr">
                  <a:solidFill>
                    <a:srgbClr val="00B0F0"/>
                  </a:solidFill>
                  <a:prstDash val="solid"/>
                  <a:miter lim="800000"/>
                </a:ln>
                <a:effectLst/>
              </p:spPr>
            </p:cxnSp>
            <p:cxnSp>
              <p:nvCxnSpPr>
                <p:cNvPr id="303" name="Straight Connector 302"/>
                <p:cNvCxnSpPr/>
                <p:nvPr/>
              </p:nvCxnSpPr>
              <p:spPr>
                <a:xfrm flipV="1">
                  <a:off x="7717277" y="3087605"/>
                  <a:ext cx="230903" cy="129817"/>
                </a:xfrm>
                <a:prstGeom prst="line">
                  <a:avLst/>
                </a:prstGeom>
                <a:grpFill/>
                <a:ln w="6350" cap="flat" cmpd="sng" algn="ctr">
                  <a:solidFill>
                    <a:srgbClr val="00B0F0"/>
                  </a:solidFill>
                  <a:prstDash val="solid"/>
                  <a:miter lim="800000"/>
                </a:ln>
                <a:effectLst/>
              </p:spPr>
            </p:cxnSp>
            <p:cxnSp>
              <p:nvCxnSpPr>
                <p:cNvPr id="304" name="Straight Connector 303"/>
                <p:cNvCxnSpPr/>
                <p:nvPr/>
              </p:nvCxnSpPr>
              <p:spPr>
                <a:xfrm flipV="1">
                  <a:off x="7948180" y="2946147"/>
                  <a:ext cx="230937" cy="147278"/>
                </a:xfrm>
                <a:prstGeom prst="line">
                  <a:avLst/>
                </a:prstGeom>
                <a:grpFill/>
                <a:ln w="6350" cap="flat" cmpd="sng" algn="ctr">
                  <a:solidFill>
                    <a:srgbClr val="00B0F0"/>
                  </a:solidFill>
                  <a:prstDash val="solid"/>
                  <a:miter lim="800000"/>
                </a:ln>
                <a:effectLst/>
              </p:spPr>
            </p:cxnSp>
            <p:cxnSp>
              <p:nvCxnSpPr>
                <p:cNvPr id="305" name="Straight Connector 304"/>
                <p:cNvCxnSpPr/>
                <p:nvPr/>
              </p:nvCxnSpPr>
              <p:spPr>
                <a:xfrm>
                  <a:off x="7720983" y="2976588"/>
                  <a:ext cx="33" cy="268599"/>
                </a:xfrm>
                <a:prstGeom prst="line">
                  <a:avLst/>
                </a:prstGeom>
                <a:grpFill/>
                <a:ln w="6350" cap="flat" cmpd="sng" algn="ctr">
                  <a:solidFill>
                    <a:srgbClr val="00B0F0"/>
                  </a:solidFill>
                  <a:prstDash val="solid"/>
                  <a:miter lim="800000"/>
                </a:ln>
                <a:effectLst/>
              </p:spPr>
            </p:cxnSp>
            <p:sp>
              <p:nvSpPr>
                <p:cNvPr id="306" name="Hexagon 305"/>
                <p:cNvSpPr/>
                <p:nvPr/>
              </p:nvSpPr>
              <p:spPr>
                <a:xfrm>
                  <a:off x="8045049"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307" name="Hexagon 306"/>
                <p:cNvSpPr/>
                <p:nvPr/>
              </p:nvSpPr>
              <p:spPr>
                <a:xfrm>
                  <a:off x="8275986"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308" name="Hexagon 307"/>
                <p:cNvSpPr/>
                <p:nvPr/>
              </p:nvSpPr>
              <p:spPr>
                <a:xfrm>
                  <a:off x="8045049"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309" name="Hexagon 308"/>
                <p:cNvSpPr/>
                <p:nvPr/>
              </p:nvSpPr>
              <p:spPr>
                <a:xfrm>
                  <a:off x="8275986"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310" name="Straight Connector 309"/>
                <p:cNvCxnSpPr/>
                <p:nvPr/>
              </p:nvCxnSpPr>
              <p:spPr>
                <a:xfrm>
                  <a:off x="8182506" y="3223243"/>
                  <a:ext cx="230937" cy="135637"/>
                </a:xfrm>
                <a:prstGeom prst="line">
                  <a:avLst/>
                </a:prstGeom>
                <a:grpFill/>
                <a:ln w="6350" cap="flat" cmpd="sng" algn="ctr">
                  <a:solidFill>
                    <a:srgbClr val="00B0F0"/>
                  </a:solidFill>
                  <a:prstDash val="solid"/>
                  <a:miter lim="800000"/>
                </a:ln>
                <a:effectLst/>
              </p:spPr>
            </p:cxnSp>
            <p:cxnSp>
              <p:nvCxnSpPr>
                <p:cNvPr id="311" name="Straight Connector 310"/>
                <p:cNvCxnSpPr/>
                <p:nvPr/>
              </p:nvCxnSpPr>
              <p:spPr>
                <a:xfrm>
                  <a:off x="8182506" y="2951968"/>
                  <a:ext cx="230937" cy="135637"/>
                </a:xfrm>
                <a:prstGeom prst="line">
                  <a:avLst/>
                </a:prstGeom>
                <a:grpFill/>
                <a:ln w="6350" cap="flat" cmpd="sng" algn="ctr">
                  <a:solidFill>
                    <a:srgbClr val="00B0F0"/>
                  </a:solidFill>
                  <a:prstDash val="solid"/>
                  <a:miter lim="800000"/>
                </a:ln>
                <a:effectLst/>
              </p:spPr>
            </p:cxnSp>
            <p:cxnSp>
              <p:nvCxnSpPr>
                <p:cNvPr id="312" name="Straight Connector 311"/>
                <p:cNvCxnSpPr/>
                <p:nvPr/>
              </p:nvCxnSpPr>
              <p:spPr>
                <a:xfrm flipV="1">
                  <a:off x="8178783" y="3087605"/>
                  <a:ext cx="230903" cy="129817"/>
                </a:xfrm>
                <a:prstGeom prst="line">
                  <a:avLst/>
                </a:prstGeom>
                <a:grpFill/>
                <a:ln w="6350" cap="flat" cmpd="sng" algn="ctr">
                  <a:solidFill>
                    <a:srgbClr val="00B0F0"/>
                  </a:solidFill>
                  <a:prstDash val="solid"/>
                  <a:miter lim="800000"/>
                </a:ln>
                <a:effectLst/>
              </p:spPr>
            </p:cxnSp>
            <p:cxnSp>
              <p:nvCxnSpPr>
                <p:cNvPr id="313" name="Straight Connector 312"/>
                <p:cNvCxnSpPr/>
                <p:nvPr/>
              </p:nvCxnSpPr>
              <p:spPr>
                <a:xfrm>
                  <a:off x="8182489" y="2981137"/>
                  <a:ext cx="33" cy="268599"/>
                </a:xfrm>
                <a:prstGeom prst="line">
                  <a:avLst/>
                </a:prstGeom>
                <a:grpFill/>
                <a:ln w="6350" cap="flat" cmpd="sng" algn="ctr">
                  <a:solidFill>
                    <a:srgbClr val="00B0F0"/>
                  </a:solidFill>
                  <a:prstDash val="solid"/>
                  <a:miter lim="800000"/>
                </a:ln>
                <a:effectLst/>
              </p:spPr>
            </p:cxnSp>
          </p:grpSp>
          <p:grpSp>
            <p:nvGrpSpPr>
              <p:cNvPr id="249" name="Group 248"/>
              <p:cNvGrpSpPr/>
              <p:nvPr/>
            </p:nvGrpSpPr>
            <p:grpSpPr>
              <a:xfrm>
                <a:off x="7131688" y="3107010"/>
                <a:ext cx="1426377" cy="645804"/>
                <a:chOff x="7124523" y="2832523"/>
                <a:chExt cx="1426377" cy="645804"/>
              </a:xfrm>
              <a:grpFill/>
            </p:grpSpPr>
            <p:sp>
              <p:nvSpPr>
                <p:cNvPr id="250" name="Hexagon 249"/>
                <p:cNvSpPr/>
                <p:nvPr/>
              </p:nvSpPr>
              <p:spPr>
                <a:xfrm>
                  <a:off x="7124523"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51" name="Hexagon 250"/>
                <p:cNvSpPr/>
                <p:nvPr/>
              </p:nvSpPr>
              <p:spPr>
                <a:xfrm>
                  <a:off x="7355460"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52" name="Hexagon 251"/>
                <p:cNvSpPr/>
                <p:nvPr/>
              </p:nvSpPr>
              <p:spPr>
                <a:xfrm>
                  <a:off x="7124523"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53" name="Hexagon 252"/>
                <p:cNvSpPr/>
                <p:nvPr/>
              </p:nvSpPr>
              <p:spPr>
                <a:xfrm>
                  <a:off x="7355460"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54" name="Straight Connector 253"/>
                <p:cNvCxnSpPr/>
                <p:nvPr/>
              </p:nvCxnSpPr>
              <p:spPr>
                <a:xfrm>
                  <a:off x="7261980" y="3223243"/>
                  <a:ext cx="230937" cy="135637"/>
                </a:xfrm>
                <a:prstGeom prst="line">
                  <a:avLst/>
                </a:prstGeom>
                <a:grpFill/>
                <a:ln w="6350" cap="flat" cmpd="sng" algn="ctr">
                  <a:solidFill>
                    <a:srgbClr val="00B0F0"/>
                  </a:solidFill>
                  <a:prstDash val="solid"/>
                  <a:miter lim="800000"/>
                </a:ln>
                <a:effectLst/>
              </p:spPr>
            </p:cxnSp>
            <p:cxnSp>
              <p:nvCxnSpPr>
                <p:cNvPr id="255" name="Straight Connector 254"/>
                <p:cNvCxnSpPr/>
                <p:nvPr/>
              </p:nvCxnSpPr>
              <p:spPr>
                <a:xfrm>
                  <a:off x="7261980" y="2951968"/>
                  <a:ext cx="230937" cy="135637"/>
                </a:xfrm>
                <a:prstGeom prst="line">
                  <a:avLst/>
                </a:prstGeom>
                <a:grpFill/>
                <a:ln w="6350" cap="flat" cmpd="sng" algn="ctr">
                  <a:solidFill>
                    <a:srgbClr val="00B0F0"/>
                  </a:solidFill>
                  <a:prstDash val="solid"/>
                  <a:miter lim="800000"/>
                </a:ln>
                <a:effectLst/>
              </p:spPr>
            </p:cxnSp>
            <p:cxnSp>
              <p:nvCxnSpPr>
                <p:cNvPr id="256" name="Straight Connector 255"/>
                <p:cNvCxnSpPr/>
                <p:nvPr/>
              </p:nvCxnSpPr>
              <p:spPr>
                <a:xfrm>
                  <a:off x="7489160" y="3081785"/>
                  <a:ext cx="230937" cy="135637"/>
                </a:xfrm>
                <a:prstGeom prst="line">
                  <a:avLst/>
                </a:prstGeom>
                <a:grpFill/>
                <a:ln w="6350" cap="flat" cmpd="sng" algn="ctr">
                  <a:solidFill>
                    <a:srgbClr val="00B0F0"/>
                  </a:solidFill>
                  <a:prstDash val="solid"/>
                  <a:miter lim="800000"/>
                </a:ln>
                <a:effectLst/>
              </p:spPr>
            </p:cxnSp>
            <p:cxnSp>
              <p:nvCxnSpPr>
                <p:cNvPr id="257" name="Straight Connector 256"/>
                <p:cNvCxnSpPr/>
                <p:nvPr/>
              </p:nvCxnSpPr>
              <p:spPr>
                <a:xfrm flipH="1">
                  <a:off x="7489160" y="3223243"/>
                  <a:ext cx="230937" cy="135637"/>
                </a:xfrm>
                <a:prstGeom prst="line">
                  <a:avLst/>
                </a:prstGeom>
                <a:grpFill/>
                <a:ln w="6350" cap="flat" cmpd="sng" algn="ctr">
                  <a:solidFill>
                    <a:srgbClr val="00B0F0"/>
                  </a:solidFill>
                  <a:prstDash val="solid"/>
                  <a:miter lim="800000"/>
                </a:ln>
                <a:effectLst/>
              </p:spPr>
            </p:cxnSp>
            <p:cxnSp>
              <p:nvCxnSpPr>
                <p:cNvPr id="258" name="Straight Connector 257"/>
                <p:cNvCxnSpPr/>
                <p:nvPr/>
              </p:nvCxnSpPr>
              <p:spPr>
                <a:xfrm>
                  <a:off x="7489161" y="3093426"/>
                  <a:ext cx="33" cy="268599"/>
                </a:xfrm>
                <a:prstGeom prst="line">
                  <a:avLst/>
                </a:prstGeom>
                <a:grpFill/>
                <a:ln w="6350" cap="flat" cmpd="sng" algn="ctr">
                  <a:solidFill>
                    <a:srgbClr val="00B0F0"/>
                  </a:solidFill>
                  <a:prstDash val="solid"/>
                  <a:miter lim="800000"/>
                </a:ln>
                <a:effectLst/>
              </p:spPr>
            </p:cxnSp>
            <p:cxnSp>
              <p:nvCxnSpPr>
                <p:cNvPr id="259" name="Straight Connector 258"/>
                <p:cNvCxnSpPr/>
                <p:nvPr/>
              </p:nvCxnSpPr>
              <p:spPr>
                <a:xfrm flipV="1">
                  <a:off x="7258257" y="3087605"/>
                  <a:ext cx="230903" cy="129817"/>
                </a:xfrm>
                <a:prstGeom prst="line">
                  <a:avLst/>
                </a:prstGeom>
                <a:grpFill/>
                <a:ln w="6350" cap="flat" cmpd="sng" algn="ctr">
                  <a:solidFill>
                    <a:srgbClr val="00B0F0"/>
                  </a:solidFill>
                  <a:prstDash val="solid"/>
                  <a:miter lim="800000"/>
                </a:ln>
                <a:effectLst/>
              </p:spPr>
            </p:cxnSp>
            <p:cxnSp>
              <p:nvCxnSpPr>
                <p:cNvPr id="260" name="Straight Connector 259"/>
                <p:cNvCxnSpPr/>
                <p:nvPr/>
              </p:nvCxnSpPr>
              <p:spPr>
                <a:xfrm flipV="1">
                  <a:off x="7489160" y="2946147"/>
                  <a:ext cx="230937" cy="147278"/>
                </a:xfrm>
                <a:prstGeom prst="line">
                  <a:avLst/>
                </a:prstGeom>
                <a:grpFill/>
                <a:ln w="6350" cap="flat" cmpd="sng" algn="ctr">
                  <a:solidFill>
                    <a:srgbClr val="00B0F0"/>
                  </a:solidFill>
                  <a:prstDash val="solid"/>
                  <a:miter lim="800000"/>
                </a:ln>
                <a:effectLst/>
              </p:spPr>
            </p:cxnSp>
            <p:cxnSp>
              <p:nvCxnSpPr>
                <p:cNvPr id="261" name="Straight Connector 260"/>
                <p:cNvCxnSpPr/>
                <p:nvPr/>
              </p:nvCxnSpPr>
              <p:spPr>
                <a:xfrm>
                  <a:off x="7261963" y="2976588"/>
                  <a:ext cx="33" cy="268599"/>
                </a:xfrm>
                <a:prstGeom prst="line">
                  <a:avLst/>
                </a:prstGeom>
                <a:grpFill/>
                <a:ln w="6350" cap="flat" cmpd="sng" algn="ctr">
                  <a:solidFill>
                    <a:srgbClr val="00B0F0"/>
                  </a:solidFill>
                  <a:prstDash val="solid"/>
                  <a:miter lim="800000"/>
                </a:ln>
                <a:effectLst/>
              </p:spPr>
            </p:cxnSp>
            <p:sp>
              <p:nvSpPr>
                <p:cNvPr id="262" name="Hexagon 261"/>
                <p:cNvSpPr/>
                <p:nvPr/>
              </p:nvSpPr>
              <p:spPr>
                <a:xfrm>
                  <a:off x="7583543"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63" name="Hexagon 262"/>
                <p:cNvSpPr/>
                <p:nvPr/>
              </p:nvSpPr>
              <p:spPr>
                <a:xfrm>
                  <a:off x="7814480"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64" name="Hexagon 263"/>
                <p:cNvSpPr/>
                <p:nvPr/>
              </p:nvSpPr>
              <p:spPr>
                <a:xfrm>
                  <a:off x="7583543"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65" name="Hexagon 264"/>
                <p:cNvSpPr/>
                <p:nvPr/>
              </p:nvSpPr>
              <p:spPr>
                <a:xfrm>
                  <a:off x="7814480"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66" name="Straight Connector 265"/>
                <p:cNvCxnSpPr/>
                <p:nvPr/>
              </p:nvCxnSpPr>
              <p:spPr>
                <a:xfrm>
                  <a:off x="7721000" y="3223243"/>
                  <a:ext cx="230937" cy="135637"/>
                </a:xfrm>
                <a:prstGeom prst="line">
                  <a:avLst/>
                </a:prstGeom>
                <a:grpFill/>
                <a:ln w="6350" cap="flat" cmpd="sng" algn="ctr">
                  <a:solidFill>
                    <a:srgbClr val="00B0F0"/>
                  </a:solidFill>
                  <a:prstDash val="solid"/>
                  <a:miter lim="800000"/>
                </a:ln>
                <a:effectLst/>
              </p:spPr>
            </p:cxnSp>
            <p:cxnSp>
              <p:nvCxnSpPr>
                <p:cNvPr id="267" name="Straight Connector 266"/>
                <p:cNvCxnSpPr/>
                <p:nvPr/>
              </p:nvCxnSpPr>
              <p:spPr>
                <a:xfrm>
                  <a:off x="7721000" y="2956517"/>
                  <a:ext cx="230937" cy="135637"/>
                </a:xfrm>
                <a:prstGeom prst="line">
                  <a:avLst/>
                </a:prstGeom>
                <a:grpFill/>
                <a:ln w="6350" cap="flat" cmpd="sng" algn="ctr">
                  <a:solidFill>
                    <a:srgbClr val="00B0F0"/>
                  </a:solidFill>
                  <a:prstDash val="solid"/>
                  <a:miter lim="800000"/>
                </a:ln>
                <a:effectLst/>
              </p:spPr>
            </p:cxnSp>
            <p:cxnSp>
              <p:nvCxnSpPr>
                <p:cNvPr id="268" name="Straight Connector 267"/>
                <p:cNvCxnSpPr/>
                <p:nvPr/>
              </p:nvCxnSpPr>
              <p:spPr>
                <a:xfrm>
                  <a:off x="7948180" y="3081785"/>
                  <a:ext cx="230937" cy="135637"/>
                </a:xfrm>
                <a:prstGeom prst="line">
                  <a:avLst/>
                </a:prstGeom>
                <a:grpFill/>
                <a:ln w="6350" cap="flat" cmpd="sng" algn="ctr">
                  <a:solidFill>
                    <a:srgbClr val="00B0F0"/>
                  </a:solidFill>
                  <a:prstDash val="solid"/>
                  <a:miter lim="800000"/>
                </a:ln>
                <a:effectLst/>
              </p:spPr>
            </p:cxnSp>
            <p:cxnSp>
              <p:nvCxnSpPr>
                <p:cNvPr id="269" name="Straight Connector 268"/>
                <p:cNvCxnSpPr/>
                <p:nvPr/>
              </p:nvCxnSpPr>
              <p:spPr>
                <a:xfrm flipH="1">
                  <a:off x="7948180" y="3223243"/>
                  <a:ext cx="230937" cy="135637"/>
                </a:xfrm>
                <a:prstGeom prst="line">
                  <a:avLst/>
                </a:prstGeom>
                <a:grpFill/>
                <a:ln w="6350" cap="flat" cmpd="sng" algn="ctr">
                  <a:solidFill>
                    <a:srgbClr val="00B0F0"/>
                  </a:solidFill>
                  <a:prstDash val="solid"/>
                  <a:miter lim="800000"/>
                </a:ln>
                <a:effectLst/>
              </p:spPr>
            </p:cxnSp>
            <p:cxnSp>
              <p:nvCxnSpPr>
                <p:cNvPr id="270" name="Straight Connector 269"/>
                <p:cNvCxnSpPr/>
                <p:nvPr/>
              </p:nvCxnSpPr>
              <p:spPr>
                <a:xfrm>
                  <a:off x="7948181" y="3093426"/>
                  <a:ext cx="33" cy="268599"/>
                </a:xfrm>
                <a:prstGeom prst="line">
                  <a:avLst/>
                </a:prstGeom>
                <a:grpFill/>
                <a:ln w="6350" cap="flat" cmpd="sng" algn="ctr">
                  <a:solidFill>
                    <a:srgbClr val="00B0F0"/>
                  </a:solidFill>
                  <a:prstDash val="solid"/>
                  <a:miter lim="800000"/>
                </a:ln>
                <a:effectLst/>
              </p:spPr>
            </p:cxnSp>
            <p:cxnSp>
              <p:nvCxnSpPr>
                <p:cNvPr id="271" name="Straight Connector 270"/>
                <p:cNvCxnSpPr/>
                <p:nvPr/>
              </p:nvCxnSpPr>
              <p:spPr>
                <a:xfrm flipV="1">
                  <a:off x="7717277" y="3087605"/>
                  <a:ext cx="230903" cy="129817"/>
                </a:xfrm>
                <a:prstGeom prst="line">
                  <a:avLst/>
                </a:prstGeom>
                <a:grpFill/>
                <a:ln w="6350" cap="flat" cmpd="sng" algn="ctr">
                  <a:solidFill>
                    <a:srgbClr val="00B0F0"/>
                  </a:solidFill>
                  <a:prstDash val="solid"/>
                  <a:miter lim="800000"/>
                </a:ln>
                <a:effectLst/>
              </p:spPr>
            </p:cxnSp>
            <p:cxnSp>
              <p:nvCxnSpPr>
                <p:cNvPr id="272" name="Straight Connector 271"/>
                <p:cNvCxnSpPr/>
                <p:nvPr/>
              </p:nvCxnSpPr>
              <p:spPr>
                <a:xfrm flipV="1">
                  <a:off x="7948180" y="2946147"/>
                  <a:ext cx="230937" cy="147278"/>
                </a:xfrm>
                <a:prstGeom prst="line">
                  <a:avLst/>
                </a:prstGeom>
                <a:grpFill/>
                <a:ln w="6350" cap="flat" cmpd="sng" algn="ctr">
                  <a:solidFill>
                    <a:srgbClr val="00B0F0"/>
                  </a:solidFill>
                  <a:prstDash val="solid"/>
                  <a:miter lim="800000"/>
                </a:ln>
                <a:effectLst/>
              </p:spPr>
            </p:cxnSp>
            <p:cxnSp>
              <p:nvCxnSpPr>
                <p:cNvPr id="273" name="Straight Connector 272"/>
                <p:cNvCxnSpPr/>
                <p:nvPr/>
              </p:nvCxnSpPr>
              <p:spPr>
                <a:xfrm>
                  <a:off x="7720983" y="2976588"/>
                  <a:ext cx="33" cy="268599"/>
                </a:xfrm>
                <a:prstGeom prst="line">
                  <a:avLst/>
                </a:prstGeom>
                <a:grpFill/>
                <a:ln w="6350" cap="flat" cmpd="sng" algn="ctr">
                  <a:solidFill>
                    <a:srgbClr val="00B0F0"/>
                  </a:solidFill>
                  <a:prstDash val="solid"/>
                  <a:miter lim="800000"/>
                </a:ln>
                <a:effectLst/>
              </p:spPr>
            </p:cxnSp>
            <p:sp>
              <p:nvSpPr>
                <p:cNvPr id="274" name="Hexagon 273"/>
                <p:cNvSpPr/>
                <p:nvPr/>
              </p:nvSpPr>
              <p:spPr>
                <a:xfrm>
                  <a:off x="8045049" y="2832523"/>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75" name="Hexagon 274"/>
                <p:cNvSpPr/>
                <p:nvPr/>
              </p:nvSpPr>
              <p:spPr>
                <a:xfrm>
                  <a:off x="8275986" y="2963611"/>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76" name="Hexagon 275"/>
                <p:cNvSpPr/>
                <p:nvPr/>
              </p:nvSpPr>
              <p:spPr>
                <a:xfrm>
                  <a:off x="8045049" y="3099248"/>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sp>
              <p:nvSpPr>
                <p:cNvPr id="277" name="Hexagon 276"/>
                <p:cNvSpPr/>
                <p:nvPr/>
              </p:nvSpPr>
              <p:spPr>
                <a:xfrm>
                  <a:off x="8275986" y="3230336"/>
                  <a:ext cx="274914" cy="247991"/>
                </a:xfrm>
                <a:prstGeom prst="hexagon">
                  <a:avLst/>
                </a:prstGeom>
                <a:grpFill/>
                <a:ln w="12700" cap="flat" cmpd="sng" algn="ctr">
                  <a:noFill/>
                  <a:prstDash val="solid"/>
                  <a:miter lim="800000"/>
                </a:ln>
                <a:effectLst/>
              </p:spPr>
              <p:txBody>
                <a:bodyPr rtlCol="0" anchor="ctr"/>
                <a:lstStyle/>
                <a:p>
                  <a:pPr algn="ctr" defTabSz="932597">
                    <a:defRPr/>
                  </a:pPr>
                  <a:endParaRPr lang="en-US" sz="1836" kern="0">
                    <a:solidFill>
                      <a:srgbClr val="FFFFFF"/>
                    </a:solidFill>
                  </a:endParaRPr>
                </a:p>
              </p:txBody>
            </p:sp>
            <p:cxnSp>
              <p:nvCxnSpPr>
                <p:cNvPr id="278" name="Straight Connector 277"/>
                <p:cNvCxnSpPr/>
                <p:nvPr/>
              </p:nvCxnSpPr>
              <p:spPr>
                <a:xfrm>
                  <a:off x="8182506" y="3223243"/>
                  <a:ext cx="230937" cy="135637"/>
                </a:xfrm>
                <a:prstGeom prst="line">
                  <a:avLst/>
                </a:prstGeom>
                <a:grpFill/>
                <a:ln w="6350" cap="flat" cmpd="sng" algn="ctr">
                  <a:solidFill>
                    <a:srgbClr val="00B0F0"/>
                  </a:solidFill>
                  <a:prstDash val="solid"/>
                  <a:miter lim="800000"/>
                </a:ln>
                <a:effectLst/>
              </p:spPr>
            </p:cxnSp>
            <p:cxnSp>
              <p:nvCxnSpPr>
                <p:cNvPr id="279" name="Straight Connector 278"/>
                <p:cNvCxnSpPr/>
                <p:nvPr/>
              </p:nvCxnSpPr>
              <p:spPr>
                <a:xfrm>
                  <a:off x="8182506" y="2951968"/>
                  <a:ext cx="230937" cy="135637"/>
                </a:xfrm>
                <a:prstGeom prst="line">
                  <a:avLst/>
                </a:prstGeom>
                <a:grpFill/>
                <a:ln w="6350" cap="flat" cmpd="sng" algn="ctr">
                  <a:solidFill>
                    <a:srgbClr val="00B0F0"/>
                  </a:solidFill>
                  <a:prstDash val="solid"/>
                  <a:miter lim="800000"/>
                </a:ln>
                <a:effectLst/>
              </p:spPr>
            </p:cxnSp>
            <p:cxnSp>
              <p:nvCxnSpPr>
                <p:cNvPr id="280" name="Straight Connector 279"/>
                <p:cNvCxnSpPr/>
                <p:nvPr/>
              </p:nvCxnSpPr>
              <p:spPr>
                <a:xfrm flipV="1">
                  <a:off x="8178783" y="3087605"/>
                  <a:ext cx="230903" cy="129817"/>
                </a:xfrm>
                <a:prstGeom prst="line">
                  <a:avLst/>
                </a:prstGeom>
                <a:grpFill/>
                <a:ln w="6350" cap="flat" cmpd="sng" algn="ctr">
                  <a:solidFill>
                    <a:srgbClr val="00B0F0"/>
                  </a:solidFill>
                  <a:prstDash val="solid"/>
                  <a:miter lim="800000"/>
                </a:ln>
                <a:effectLst/>
              </p:spPr>
            </p:cxnSp>
            <p:cxnSp>
              <p:nvCxnSpPr>
                <p:cNvPr id="281" name="Straight Connector 280"/>
                <p:cNvCxnSpPr/>
                <p:nvPr/>
              </p:nvCxnSpPr>
              <p:spPr>
                <a:xfrm>
                  <a:off x="8182489" y="2981137"/>
                  <a:ext cx="33" cy="268599"/>
                </a:xfrm>
                <a:prstGeom prst="line">
                  <a:avLst/>
                </a:prstGeom>
                <a:grpFill/>
                <a:ln w="6350" cap="flat" cmpd="sng" algn="ctr">
                  <a:solidFill>
                    <a:srgbClr val="00B0F0"/>
                  </a:solidFill>
                  <a:prstDash val="solid"/>
                  <a:miter lim="800000"/>
                </a:ln>
                <a:effectLst/>
              </p:spPr>
            </p:cxnSp>
          </p:grpSp>
        </p:grpSp>
        <p:sp>
          <p:nvSpPr>
            <p:cNvPr id="314" name="TextBox 313"/>
            <p:cNvSpPr txBox="1"/>
            <p:nvPr/>
          </p:nvSpPr>
          <p:spPr>
            <a:xfrm>
              <a:off x="9344656" y="1443555"/>
              <a:ext cx="2937893" cy="1410771"/>
            </a:xfrm>
            <a:prstGeom prst="rect">
              <a:avLst/>
            </a:prstGeom>
            <a:noFill/>
          </p:spPr>
          <p:txBody>
            <a:bodyPr wrap="square" rtlCol="0">
              <a:spAutoFit/>
            </a:bodyPr>
            <a:lstStyle/>
            <a:p>
              <a:pPr algn="ctr" defTabSz="932597"/>
              <a:r>
                <a:rPr lang="en-US" sz="2856" b="1" dirty="0">
                  <a:solidFill>
                    <a:srgbClr val="FFFF00"/>
                  </a:solidFill>
                  <a:latin typeface="Segoe UI Semibold" panose="020B0702040204020203" pitchFamily="34" charset="0"/>
                  <a:cs typeface="Segoe UI Semibold" panose="020B0702040204020203" pitchFamily="34" charset="0"/>
                </a:rPr>
                <a:t>User Interface</a:t>
              </a:r>
            </a:p>
            <a:p>
              <a:pPr algn="ctr" defTabSz="932597"/>
              <a:r>
                <a:rPr lang="en-US" sz="2856" b="1" dirty="0">
                  <a:solidFill>
                    <a:srgbClr val="FFFF00"/>
                  </a:solidFill>
                  <a:latin typeface="Segoe UI Semibold" panose="020B0702040204020203" pitchFamily="34" charset="0"/>
                  <a:cs typeface="Segoe UI Semibold" panose="020B0702040204020203" pitchFamily="34" charset="0"/>
                </a:rPr>
                <a:t>Business Logic</a:t>
              </a:r>
              <a:endParaRPr lang="en-US" sz="2856" dirty="0">
                <a:solidFill>
                  <a:srgbClr val="FFFF00"/>
                </a:solidFill>
                <a:latin typeface="Segoe UI Semibold" panose="020B0702040204020203" pitchFamily="34" charset="0"/>
                <a:cs typeface="Segoe UI Semibold" panose="020B0702040204020203" pitchFamily="34" charset="0"/>
              </a:endParaRPr>
            </a:p>
            <a:p>
              <a:pPr algn="ctr" defTabSz="932597"/>
              <a:r>
                <a:rPr lang="en-US" sz="2856" b="1" dirty="0">
                  <a:solidFill>
                    <a:srgbClr val="FFFF00"/>
                  </a:solidFill>
                  <a:latin typeface="Segoe UI Semibold" panose="020B0702040204020203" pitchFamily="34" charset="0"/>
                  <a:cs typeface="Segoe UI Semibold" panose="020B0702040204020203" pitchFamily="34" charset="0"/>
                </a:rPr>
                <a:t>Data</a:t>
              </a:r>
            </a:p>
          </p:txBody>
        </p:sp>
        <p:sp>
          <p:nvSpPr>
            <p:cNvPr id="315" name="Rectangle 314"/>
            <p:cNvSpPr/>
            <p:nvPr/>
          </p:nvSpPr>
          <p:spPr>
            <a:xfrm>
              <a:off x="9408251" y="1302726"/>
              <a:ext cx="2844960" cy="1737341"/>
            </a:xfrm>
            <a:prstGeom prst="rect">
              <a:avLst/>
            </a:prstGeom>
            <a:noFill/>
            <a:ln w="38100" cap="flat" cmpd="sng" algn="ctr">
              <a:solidFill>
                <a:schemeClr val="accent1"/>
              </a:solidFill>
              <a:prstDash val="solid"/>
              <a:miter lim="800000"/>
            </a:ln>
            <a:effectLst/>
          </p:spPr>
          <p:txBody>
            <a:bodyPr rtlCol="0" anchor="b"/>
            <a:lstStyle/>
            <a:p>
              <a:pPr algn="ctr" defTabSz="932597">
                <a:defRPr/>
              </a:pPr>
              <a:endParaRPr lang="en-US" sz="1836" kern="0" dirty="0">
                <a:solidFill>
                  <a:schemeClr val="bg1"/>
                </a:solidFill>
              </a:endParaRPr>
            </a:p>
          </p:txBody>
        </p:sp>
        <p:sp>
          <p:nvSpPr>
            <p:cNvPr id="316" name="TextBox 315"/>
            <p:cNvSpPr txBox="1"/>
            <p:nvPr/>
          </p:nvSpPr>
          <p:spPr>
            <a:xfrm>
              <a:off x="9612269" y="1506495"/>
              <a:ext cx="906208" cy="1234327"/>
            </a:xfrm>
            <a:prstGeom prst="rect">
              <a:avLst/>
            </a:prstGeom>
            <a:noFill/>
          </p:spPr>
          <p:txBody>
            <a:bodyPr wrap="square" lIns="182880" tIns="146304" rIns="182880" bIns="146304" rtlCol="0">
              <a:spAutoFit/>
            </a:bodyPr>
            <a:lstStyle/>
            <a:p>
              <a:pPr>
                <a:lnSpc>
                  <a:spcPct val="90000"/>
                </a:lnSpc>
                <a:spcAft>
                  <a:spcPts val="600"/>
                </a:spcAft>
              </a:pPr>
              <a:endParaRPr lang="en-GB" sz="24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591618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0"/>
                                        </p:tgtEl>
                                        <p:attrNameLst>
                                          <p:attrName>style.visibility</p:attrName>
                                        </p:attrNameLst>
                                      </p:cBhvr>
                                      <p:to>
                                        <p:strVal val="visible"/>
                                      </p:to>
                                    </p:set>
                                    <p:animEffect transition="in" filter="fade">
                                      <p:cBhvr>
                                        <p:cTn id="41" dur="500"/>
                                        <p:tgtEl>
                                          <p:spTgt spid="3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9"/>
                                        </p:tgtEl>
                                        <p:attrNameLst>
                                          <p:attrName>style.visibility</p:attrName>
                                        </p:attrNameLst>
                                      </p:cBhvr>
                                      <p:to>
                                        <p:strVal val="visible"/>
                                      </p:to>
                                    </p:set>
                                    <p:animEffect transition="in" filter="fade">
                                      <p:cBhvr>
                                        <p:cTn id="46" dur="500"/>
                                        <p:tgtEl>
                                          <p:spTgt spid="3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8"/>
                                        </p:tgtEl>
                                        <p:attrNameLst>
                                          <p:attrName>style.visibility</p:attrName>
                                        </p:attrNameLst>
                                      </p:cBhvr>
                                      <p:to>
                                        <p:strVal val="visible"/>
                                      </p:to>
                                    </p:set>
                                    <p:animEffect transition="in" filter="fade">
                                      <p:cBhvr>
                                        <p:cTn id="51" dur="500"/>
                                        <p:tgtEl>
                                          <p:spTgt spid="3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7"/>
                                        </p:tgtEl>
                                        <p:attrNameLst>
                                          <p:attrName>style.visibility</p:attrName>
                                        </p:attrNameLst>
                                      </p:cBhvr>
                                      <p:to>
                                        <p:strVal val="visible"/>
                                      </p:to>
                                    </p:set>
                                    <p:animEffect transition="in" filter="fade">
                                      <p:cBhvr>
                                        <p:cTn id="56"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solidFill>
                  <a:schemeClr val="tx1"/>
                </a:solidFill>
              </a:rPr>
              <a:t>Software: Architectural Types</a:t>
            </a:r>
          </a:p>
        </p:txBody>
      </p:sp>
      <p:sp>
        <p:nvSpPr>
          <p:cNvPr id="3" name="Rectangle 2"/>
          <p:cNvSpPr/>
          <p:nvPr/>
        </p:nvSpPr>
        <p:spPr>
          <a:xfrm>
            <a:off x="457597" y="1275661"/>
            <a:ext cx="11593288" cy="5755422"/>
          </a:xfrm>
          <a:prstGeom prst="rect">
            <a:avLst/>
          </a:prstGeom>
        </p:spPr>
        <p:txBody>
          <a:bodyPr wrap="square">
            <a:spAutoFit/>
          </a:bodyPr>
          <a:lstStyle/>
          <a:p>
            <a:pPr marL="514350" indent="-514350">
              <a:buFont typeface="+mj-lt"/>
              <a:buAutoNum type="arabicPeriod"/>
            </a:pPr>
            <a:r>
              <a:rPr lang="en-GB" sz="2800" dirty="0"/>
              <a:t>Monolithic “Big ball of mud”, no internal layering.</a:t>
            </a:r>
          </a:p>
          <a:p>
            <a:pPr lvl="2"/>
            <a:r>
              <a:rPr lang="en-GB" sz="2800" dirty="0">
                <a:solidFill>
                  <a:srgbClr val="002050"/>
                </a:solidFill>
                <a:latin typeface="+mj-lt"/>
              </a:rPr>
              <a:t>Virtual Machines (IaaS)</a:t>
            </a:r>
          </a:p>
          <a:p>
            <a:pPr lvl="2"/>
            <a:endParaRPr lang="en-GB" sz="2800" dirty="0">
              <a:solidFill>
                <a:srgbClr val="002050"/>
              </a:solidFill>
              <a:latin typeface="+mj-lt"/>
            </a:endParaRPr>
          </a:p>
          <a:p>
            <a:pPr marL="514350" indent="-514350">
              <a:buFont typeface="+mj-lt"/>
              <a:buAutoNum type="arabicPeriod"/>
            </a:pPr>
            <a:r>
              <a:rPr lang="en-GB" sz="2800" b="1" dirty="0">
                <a:latin typeface="+mj-lt"/>
              </a:rPr>
              <a:t>Monolithically Compiled App, multi-layered design with class separation between layers.</a:t>
            </a:r>
          </a:p>
          <a:p>
            <a:pPr lvl="2"/>
            <a:r>
              <a:rPr lang="en-GB" sz="2800" dirty="0">
                <a:solidFill>
                  <a:srgbClr val="002050"/>
                </a:solidFill>
                <a:latin typeface="+mj-lt"/>
              </a:rPr>
              <a:t>Virtual Machines (IaaS), App Service</a:t>
            </a:r>
          </a:p>
          <a:p>
            <a:pPr lvl="2"/>
            <a:endParaRPr lang="en-GB" sz="2800" dirty="0">
              <a:solidFill>
                <a:srgbClr val="002050"/>
              </a:solidFill>
              <a:latin typeface="+mj-lt"/>
            </a:endParaRPr>
          </a:p>
          <a:p>
            <a:pPr marL="514350" indent="-514350">
              <a:buFont typeface="+mj-lt"/>
              <a:buAutoNum type="arabicPeriod"/>
            </a:pPr>
            <a:r>
              <a:rPr lang="en-GB" sz="2800" b="1" dirty="0">
                <a:latin typeface="+mj-lt"/>
              </a:rPr>
              <a:t>N-tier designed app, with physical separation between tiers.</a:t>
            </a:r>
          </a:p>
          <a:p>
            <a:pPr lvl="2"/>
            <a:r>
              <a:rPr lang="en-GB" sz="2800" dirty="0">
                <a:solidFill>
                  <a:srgbClr val="002050"/>
                </a:solidFill>
                <a:latin typeface="+mj-lt"/>
              </a:rPr>
              <a:t>Virtual Machines (IaaS), App Service, Service Fabric</a:t>
            </a:r>
          </a:p>
          <a:p>
            <a:pPr lvl="2"/>
            <a:endParaRPr lang="en-GB" sz="2800" dirty="0">
              <a:solidFill>
                <a:srgbClr val="002050"/>
              </a:solidFill>
              <a:latin typeface="+mj-lt"/>
            </a:endParaRPr>
          </a:p>
          <a:p>
            <a:pPr marL="514350" indent="-514350">
              <a:buFont typeface="+mj-lt"/>
              <a:buAutoNum type="arabicPeriod"/>
            </a:pPr>
            <a:r>
              <a:rPr lang="en-GB" sz="2800" b="1" dirty="0">
                <a:latin typeface="+mj-lt"/>
              </a:rPr>
              <a:t>Micro-services architecture.</a:t>
            </a:r>
          </a:p>
          <a:p>
            <a:pPr lvl="2"/>
            <a:r>
              <a:rPr lang="en-GB" sz="2800" dirty="0">
                <a:solidFill>
                  <a:srgbClr val="002050"/>
                </a:solidFill>
                <a:latin typeface="+mj-lt"/>
              </a:rPr>
              <a:t>App Service, Service Fabric, Azure Functions</a:t>
            </a:r>
          </a:p>
          <a:p>
            <a:pPr marL="457200" indent="-457200">
              <a:buFont typeface="Arial" panose="020B0604020202020204" pitchFamily="34" charset="0"/>
              <a:buChar char="•"/>
            </a:pPr>
            <a:endParaRPr lang="en-GB" sz="3200" dirty="0">
              <a:latin typeface="+mj-lt"/>
            </a:endParaRPr>
          </a:p>
        </p:txBody>
      </p:sp>
    </p:spTree>
    <p:extLst>
      <p:ext uri="{BB962C8B-B14F-4D97-AF65-F5344CB8AC3E}">
        <p14:creationId xmlns:p14="http://schemas.microsoft.com/office/powerpoint/2010/main" val="4175240893"/>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b="1" dirty="0">
                <a:solidFill>
                  <a:schemeClr val="tx1"/>
                </a:solidFill>
              </a:rPr>
              <a:t>Tenancy Models</a:t>
            </a:r>
          </a:p>
        </p:txBody>
      </p:sp>
      <p:sp>
        <p:nvSpPr>
          <p:cNvPr id="3" name="Rectangle 2"/>
          <p:cNvSpPr/>
          <p:nvPr/>
        </p:nvSpPr>
        <p:spPr>
          <a:xfrm>
            <a:off x="457597" y="1275661"/>
            <a:ext cx="11593288" cy="5693866"/>
          </a:xfrm>
          <a:prstGeom prst="rect">
            <a:avLst/>
          </a:prstGeom>
        </p:spPr>
        <p:txBody>
          <a:bodyPr wrap="square">
            <a:spAutoFit/>
          </a:bodyPr>
          <a:lstStyle/>
          <a:p>
            <a:pPr marL="514350" indent="-514350">
              <a:buFont typeface="+mj-lt"/>
              <a:buAutoNum type="arabicPeriod"/>
            </a:pPr>
            <a:r>
              <a:rPr lang="en-GB" sz="2800" dirty="0">
                <a:latin typeface="+mj-lt"/>
              </a:rPr>
              <a:t>Single Tenant Deployment</a:t>
            </a:r>
          </a:p>
          <a:p>
            <a:pPr lvl="1"/>
            <a:r>
              <a:rPr lang="en-GB" sz="2800" dirty="0">
                <a:solidFill>
                  <a:srgbClr val="002050"/>
                </a:solidFill>
                <a:latin typeface="+mj-lt"/>
              </a:rPr>
              <a:t>Manual Deployment and Build (Pets)</a:t>
            </a:r>
          </a:p>
          <a:p>
            <a:pPr marL="514350" indent="-514350">
              <a:buFont typeface="+mj-lt"/>
              <a:buAutoNum type="arabicPeriod"/>
            </a:pPr>
            <a:r>
              <a:rPr lang="en-GB" sz="2800" dirty="0">
                <a:latin typeface="+mj-lt"/>
              </a:rPr>
              <a:t>Multiple Single Tenant Deployments (templated)</a:t>
            </a:r>
          </a:p>
          <a:p>
            <a:pPr lvl="1"/>
            <a:r>
              <a:rPr lang="en-GB" sz="2800" dirty="0">
                <a:solidFill>
                  <a:srgbClr val="002050"/>
                </a:solidFill>
                <a:latin typeface="+mj-lt"/>
              </a:rPr>
              <a:t>ARM Templated deployment (Cattle)</a:t>
            </a:r>
          </a:p>
          <a:p>
            <a:pPr marL="514350" indent="-514350">
              <a:buFont typeface="+mj-lt"/>
              <a:buAutoNum type="arabicPeriod"/>
            </a:pPr>
            <a:r>
              <a:rPr lang="en-GB" sz="2800" dirty="0">
                <a:latin typeface="+mj-lt"/>
              </a:rPr>
              <a:t>Multi-Tenant App, with a data-tier tenant key used to isolate tenants in a database</a:t>
            </a:r>
          </a:p>
          <a:p>
            <a:pPr lvl="1"/>
            <a:r>
              <a:rPr lang="en-GB" sz="2800" dirty="0">
                <a:solidFill>
                  <a:srgbClr val="002050"/>
                </a:solidFill>
                <a:latin typeface="+mj-lt"/>
              </a:rPr>
              <a:t>ARM Templated deployment (Cattle)</a:t>
            </a:r>
          </a:p>
          <a:p>
            <a:pPr marL="514350" indent="-514350">
              <a:buFont typeface="+mj-lt"/>
              <a:buAutoNum type="arabicPeriod"/>
            </a:pPr>
            <a:r>
              <a:rPr lang="en-GB" sz="2800" dirty="0">
                <a:latin typeface="+mj-lt"/>
              </a:rPr>
              <a:t>Multi-Tenant App, with multiple data services / databases</a:t>
            </a:r>
          </a:p>
          <a:p>
            <a:pPr lvl="1"/>
            <a:r>
              <a:rPr lang="en-GB" sz="2800" dirty="0">
                <a:solidFill>
                  <a:srgbClr val="002050"/>
                </a:solidFill>
                <a:latin typeface="+mj-lt"/>
              </a:rPr>
              <a:t>ARM Templated deployment (Cattle)</a:t>
            </a:r>
          </a:p>
          <a:p>
            <a:pPr marL="514350" indent="-514350">
              <a:buFont typeface="+mj-lt"/>
              <a:buAutoNum type="arabicPeriod"/>
            </a:pPr>
            <a:r>
              <a:rPr lang="en-GB" sz="2800" dirty="0">
                <a:latin typeface="+mj-lt"/>
              </a:rPr>
              <a:t>Multi-Tenant App, with multiple data services / databases, with clustering and balancing of services across scale units </a:t>
            </a:r>
          </a:p>
          <a:p>
            <a:pPr lvl="1"/>
            <a:r>
              <a:rPr lang="en-GB" sz="2800" dirty="0">
                <a:solidFill>
                  <a:srgbClr val="002050"/>
                </a:solidFill>
                <a:latin typeface="+mj-lt"/>
              </a:rPr>
              <a:t>ARM Templated deployment / Service Fabric (Cattle)</a:t>
            </a:r>
          </a:p>
          <a:p>
            <a:pPr marL="514350" indent="-514350">
              <a:buFont typeface="+mj-lt"/>
              <a:buAutoNum type="arabicPeriod"/>
            </a:pPr>
            <a:endParaRPr lang="en-GB" sz="2800" dirty="0">
              <a:latin typeface="+mj-lt"/>
            </a:endParaRPr>
          </a:p>
        </p:txBody>
      </p:sp>
    </p:spTree>
    <p:extLst>
      <p:ext uri="{BB962C8B-B14F-4D97-AF65-F5344CB8AC3E}">
        <p14:creationId xmlns:p14="http://schemas.microsoft.com/office/powerpoint/2010/main" val="1660302146"/>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926779" y="-217506"/>
            <a:ext cx="15481720" cy="8988989"/>
          </a:xfrm>
          <a:prstGeom prst="rect">
            <a:avLst/>
          </a:prstGeom>
        </p:spPr>
      </p:pic>
      <p:sp>
        <p:nvSpPr>
          <p:cNvPr id="2" name="Title 1"/>
          <p:cNvSpPr>
            <a:spLocks noGrp="1"/>
          </p:cNvSpPr>
          <p:nvPr>
            <p:ph type="title"/>
          </p:nvPr>
        </p:nvSpPr>
        <p:spPr>
          <a:xfrm>
            <a:off x="6938317" y="328909"/>
            <a:ext cx="5151511" cy="6264697"/>
          </a:xfrm>
          <a:solidFill>
            <a:srgbClr val="002050">
              <a:alpha val="75000"/>
            </a:srgbClr>
          </a:solidFill>
        </p:spPr>
        <p:txBody>
          <a:bodyPr vert="horz" wrap="square" lIns="146304" tIns="91440" rIns="146304" bIns="91440" rtlCol="0" anchor="t" anchorCtr="0">
            <a:noAutofit/>
          </a:bodyPr>
          <a:lstStyle/>
          <a:p>
            <a:r>
              <a:rPr lang="en-GB" sz="6000" dirty="0">
                <a:solidFill>
                  <a:schemeClr val="accent4">
                    <a:lumMod val="20000"/>
                    <a:lumOff val="80000"/>
                  </a:schemeClr>
                </a:solidFill>
              </a:rPr>
              <a:t>Cost Design, Architecting and Deploying for Efficiency</a:t>
            </a:r>
            <a:br>
              <a:rPr lang="en-GB" sz="4400" dirty="0">
                <a:solidFill>
                  <a:schemeClr val="accent4">
                    <a:lumMod val="20000"/>
                    <a:lumOff val="80000"/>
                  </a:schemeClr>
                </a:solidFill>
              </a:rPr>
            </a:br>
            <a:br>
              <a:rPr lang="en-US" sz="4400" dirty="0">
                <a:solidFill>
                  <a:schemeClr val="accent4">
                    <a:lumMod val="20000"/>
                    <a:lumOff val="80000"/>
                  </a:schemeClr>
                </a:solidFill>
              </a:rPr>
            </a:br>
            <a:r>
              <a:rPr lang="en-US" sz="4400" dirty="0">
                <a:solidFill>
                  <a:schemeClr val="accent4">
                    <a:lumMod val="20000"/>
                    <a:lumOff val="80000"/>
                  </a:schemeClr>
                </a:solidFill>
              </a:rPr>
              <a:t>Predictability of cost and scaling appropriately</a:t>
            </a:r>
          </a:p>
        </p:txBody>
      </p:sp>
    </p:spTree>
    <p:extLst>
      <p:ext uri="{BB962C8B-B14F-4D97-AF65-F5344CB8AC3E}">
        <p14:creationId xmlns:p14="http://schemas.microsoft.com/office/powerpoint/2010/main" val="3433938221"/>
      </p:ext>
    </p:extLst>
  </p:cSld>
  <p:clrMapOvr>
    <a:overrideClrMapping bg1="dk1" tx1="lt1" bg2="dk2" tx2="lt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dirty="0">
                <a:solidFill>
                  <a:schemeClr val="tx1"/>
                </a:solidFill>
              </a:rPr>
              <a:t>Patterns and practices</a:t>
            </a:r>
            <a:br>
              <a:rPr lang="en-GB" dirty="0">
                <a:solidFill>
                  <a:schemeClr val="tx1"/>
                </a:solidFill>
              </a:rPr>
            </a:br>
            <a:br>
              <a:rPr lang="en-GB" dirty="0">
                <a:solidFill>
                  <a:schemeClr val="tx1"/>
                </a:solidFill>
              </a:rPr>
            </a:br>
            <a:r>
              <a:rPr lang="en-US" sz="4800" dirty="0"/>
              <a:t>What types of things can we do to balance cost and performance?</a:t>
            </a:r>
            <a:endParaRPr lang="en-US" sz="3200" dirty="0">
              <a:solidFill>
                <a:schemeClr val="tx1"/>
              </a:solidFill>
            </a:endParaRPr>
          </a:p>
        </p:txBody>
      </p:sp>
    </p:spTree>
    <p:extLst>
      <p:ext uri="{BB962C8B-B14F-4D97-AF65-F5344CB8AC3E}">
        <p14:creationId xmlns:p14="http://schemas.microsoft.com/office/powerpoint/2010/main" val="2519784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737304" cy="5724644"/>
          </a:xfrm>
        </p:spPr>
        <p:txBody>
          <a:bodyPr/>
          <a:lstStyle/>
          <a:p>
            <a:r>
              <a:rPr lang="en-GB" dirty="0"/>
              <a:t>Content Delivery Networks</a:t>
            </a:r>
            <a:br>
              <a:rPr lang="en-GB" dirty="0"/>
            </a:br>
            <a:r>
              <a:rPr lang="en-GB" sz="3200" b="1" dirty="0"/>
              <a:t>(And/or the “Static content hosting pattern”)</a:t>
            </a:r>
            <a:br>
              <a:rPr lang="en-GB" sz="3200" dirty="0"/>
            </a:br>
            <a:br>
              <a:rPr lang="en-GB" sz="3200" dirty="0"/>
            </a:br>
            <a:r>
              <a:rPr lang="en-GB" sz="2200" dirty="0"/>
              <a:t>Why waste CPU and Memory rendering something that could be served by someone else’s resources? </a:t>
            </a:r>
            <a:br>
              <a:rPr lang="en-GB" sz="2200" dirty="0"/>
            </a:br>
            <a:br>
              <a:rPr lang="en-GB" sz="2200" dirty="0"/>
            </a:br>
            <a:r>
              <a:rPr lang="en-GB" sz="2200" dirty="0"/>
              <a:t>Caching Storage is usually significantly cheaper than compute used to generate a resource each time.</a:t>
            </a:r>
            <a:br>
              <a:rPr lang="en-GB" sz="2200" dirty="0"/>
            </a:br>
            <a:br>
              <a:rPr lang="en-GB" sz="2200" dirty="0"/>
            </a:br>
            <a:r>
              <a:rPr lang="en-GB" sz="2200" dirty="0"/>
              <a:t>Azure offers integrated use of TWO CDN providers (both Akamai and Verizon CDN services) through Azure CDN.</a:t>
            </a:r>
            <a:br>
              <a:rPr lang="en-GB" sz="2200" dirty="0"/>
            </a:br>
            <a:br>
              <a:rPr lang="en-GB" sz="2200" dirty="0"/>
            </a:br>
            <a:r>
              <a:rPr lang="en-GB" sz="2200" dirty="0"/>
              <a:t>Either generate the content in advance and store it for retrieval (for example in Azure Blob Storage) or use a CDN to cache that data in an Edge network endpoint.</a:t>
            </a:r>
            <a:br>
              <a:rPr lang="en-GB" sz="2200" dirty="0"/>
            </a:br>
            <a:br>
              <a:rPr lang="en-GB" sz="2200" dirty="0"/>
            </a:br>
            <a:r>
              <a:rPr lang="en-GB" sz="2200" dirty="0"/>
              <a:t>These services are not just of use for web apps, they can help with metadata distribution over high latency far-flung WANs as well (Suppose you have users that access a central, slowly changing file resource in Australia).</a:t>
            </a:r>
          </a:p>
        </p:txBody>
      </p:sp>
    </p:spTree>
    <p:extLst>
      <p:ext uri="{BB962C8B-B14F-4D97-AF65-F5344CB8AC3E}">
        <p14:creationId xmlns:p14="http://schemas.microsoft.com/office/powerpoint/2010/main" val="3970850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11414305" cy="1830388"/>
          </a:xfrm>
        </p:spPr>
        <p:txBody>
          <a:bodyPr/>
          <a:lstStyle/>
          <a:p>
            <a:pPr algn="just"/>
            <a:r>
              <a:rPr lang="en-GB" dirty="0"/>
              <a:t>Let’s connect an app to a CDN endpoint to serve resources faster and more cheaply than we can.</a:t>
            </a:r>
          </a:p>
        </p:txBody>
      </p:sp>
      <p:sp>
        <p:nvSpPr>
          <p:cNvPr id="3" name="Title 2"/>
          <p:cNvSpPr>
            <a:spLocks noGrp="1"/>
          </p:cNvSpPr>
          <p:nvPr>
            <p:ph type="title"/>
          </p:nvPr>
        </p:nvSpPr>
        <p:spPr>
          <a:xfrm>
            <a:off x="274702" y="2117165"/>
            <a:ext cx="8229535" cy="1236081"/>
          </a:xfrm>
        </p:spPr>
        <p:txBody>
          <a:bodyPr>
            <a:normAutofit/>
          </a:bodyPr>
          <a:lstStyle/>
          <a:p>
            <a:r>
              <a:rPr lang="en-GB" b="1" dirty="0"/>
              <a:t>Demo: Azure CDN</a:t>
            </a:r>
          </a:p>
        </p:txBody>
      </p:sp>
      <p:grpSp>
        <p:nvGrpSpPr>
          <p:cNvPr id="6" name="Group 4"/>
          <p:cNvGrpSpPr>
            <a:grpSpLocks noChangeAspect="1"/>
          </p:cNvGrpSpPr>
          <p:nvPr/>
        </p:nvGrpSpPr>
        <p:grpSpPr bwMode="auto">
          <a:xfrm>
            <a:off x="10034661" y="184894"/>
            <a:ext cx="1165225" cy="841375"/>
            <a:chOff x="3550" y="1938"/>
            <a:chExt cx="734" cy="530"/>
          </a:xfrm>
        </p:grpSpPr>
        <p:sp>
          <p:nvSpPr>
            <p:cNvPr id="7" name="AutoShape 3"/>
            <p:cNvSpPr>
              <a:spLocks noChangeAspect="1" noChangeArrowheads="1" noTextEdit="1"/>
            </p:cNvSpPr>
            <p:nvPr/>
          </p:nvSpPr>
          <p:spPr bwMode="auto">
            <a:xfrm>
              <a:off x="3550" y="1938"/>
              <a:ext cx="734"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5"/>
            <p:cNvSpPr>
              <a:spLocks/>
            </p:cNvSpPr>
            <p:nvPr/>
          </p:nvSpPr>
          <p:spPr bwMode="auto">
            <a:xfrm>
              <a:off x="3958" y="1960"/>
              <a:ext cx="653" cy="449"/>
            </a:xfrm>
            <a:custGeom>
              <a:avLst/>
              <a:gdLst>
                <a:gd name="T0" fmla="*/ 1267 w 1469"/>
                <a:gd name="T1" fmla="*/ 432 h 1000"/>
                <a:gd name="T2" fmla="*/ 1278 w 1469"/>
                <a:gd name="T3" fmla="*/ 343 h 1000"/>
                <a:gd name="T4" fmla="*/ 1131 w 1469"/>
                <a:gd name="T5" fmla="*/ 57 h 1000"/>
                <a:gd name="T6" fmla="*/ 990 w 1469"/>
                <a:gd name="T7" fmla="*/ 294 h 1000"/>
                <a:gd name="T8" fmla="*/ 1000 w 1469"/>
                <a:gd name="T9" fmla="*/ 311 h 1000"/>
                <a:gd name="T10" fmla="*/ 1180 w 1469"/>
                <a:gd name="T11" fmla="*/ 309 h 1000"/>
                <a:gd name="T12" fmla="*/ 1186 w 1469"/>
                <a:gd name="T13" fmla="*/ 323 h 1000"/>
                <a:gd name="T14" fmla="*/ 721 w 1469"/>
                <a:gd name="T15" fmla="*/ 854 h 1000"/>
                <a:gd name="T16" fmla="*/ 715 w 1469"/>
                <a:gd name="T17" fmla="*/ 851 h 1000"/>
                <a:gd name="T18" fmla="*/ 862 w 1469"/>
                <a:gd name="T19" fmla="*/ 492 h 1000"/>
                <a:gd name="T20" fmla="*/ 850 w 1469"/>
                <a:gd name="T21" fmla="*/ 475 h 1000"/>
                <a:gd name="T22" fmla="*/ 707 w 1469"/>
                <a:gd name="T23" fmla="*/ 475 h 1000"/>
                <a:gd name="T24" fmla="*/ 696 w 1469"/>
                <a:gd name="T25" fmla="*/ 457 h 1000"/>
                <a:gd name="T26" fmla="*/ 867 w 1469"/>
                <a:gd name="T27" fmla="*/ 0 h 1000"/>
                <a:gd name="T28" fmla="*/ 612 w 1469"/>
                <a:gd name="T29" fmla="*/ 208 h 1000"/>
                <a:gd name="T30" fmla="*/ 425 w 1469"/>
                <a:gd name="T31" fmla="*/ 121 h 1000"/>
                <a:gd name="T32" fmla="*/ 180 w 1469"/>
                <a:gd name="T33" fmla="*/ 368 h 1000"/>
                <a:gd name="T34" fmla="*/ 189 w 1469"/>
                <a:gd name="T35" fmla="*/ 435 h 1000"/>
                <a:gd name="T36" fmla="*/ 0 w 1469"/>
                <a:gd name="T37" fmla="*/ 709 h 1000"/>
                <a:gd name="T38" fmla="*/ 288 w 1469"/>
                <a:gd name="T39" fmla="*/ 1000 h 1000"/>
                <a:gd name="T40" fmla="*/ 1180 w 1469"/>
                <a:gd name="T41" fmla="*/ 1000 h 1000"/>
                <a:gd name="T42" fmla="*/ 1469 w 1469"/>
                <a:gd name="T43" fmla="*/ 709 h 1000"/>
                <a:gd name="T44" fmla="*/ 1267 w 1469"/>
                <a:gd name="T45"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9" h="1000">
                  <a:moveTo>
                    <a:pt x="1267" y="432"/>
                  </a:moveTo>
                  <a:cubicBezTo>
                    <a:pt x="1275" y="403"/>
                    <a:pt x="1278" y="373"/>
                    <a:pt x="1278" y="343"/>
                  </a:cubicBezTo>
                  <a:cubicBezTo>
                    <a:pt x="1278" y="225"/>
                    <a:pt x="1221" y="121"/>
                    <a:pt x="1131" y="57"/>
                  </a:cubicBezTo>
                  <a:lnTo>
                    <a:pt x="990" y="294"/>
                  </a:lnTo>
                  <a:cubicBezTo>
                    <a:pt x="985" y="303"/>
                    <a:pt x="989" y="311"/>
                    <a:pt x="1000" y="311"/>
                  </a:cubicBezTo>
                  <a:lnTo>
                    <a:pt x="1180" y="309"/>
                  </a:lnTo>
                  <a:cubicBezTo>
                    <a:pt x="1190" y="309"/>
                    <a:pt x="1193" y="316"/>
                    <a:pt x="1186" y="323"/>
                  </a:cubicBezTo>
                  <a:lnTo>
                    <a:pt x="721" y="854"/>
                  </a:lnTo>
                  <a:cubicBezTo>
                    <a:pt x="714" y="862"/>
                    <a:pt x="711" y="860"/>
                    <a:pt x="715" y="851"/>
                  </a:cubicBezTo>
                  <a:lnTo>
                    <a:pt x="862" y="492"/>
                  </a:lnTo>
                  <a:cubicBezTo>
                    <a:pt x="865" y="483"/>
                    <a:pt x="861" y="475"/>
                    <a:pt x="850" y="475"/>
                  </a:cubicBezTo>
                  <a:lnTo>
                    <a:pt x="707" y="475"/>
                  </a:lnTo>
                  <a:cubicBezTo>
                    <a:pt x="697" y="475"/>
                    <a:pt x="692" y="468"/>
                    <a:pt x="696" y="457"/>
                  </a:cubicBezTo>
                  <a:lnTo>
                    <a:pt x="867" y="0"/>
                  </a:lnTo>
                  <a:cubicBezTo>
                    <a:pt x="751" y="22"/>
                    <a:pt x="656" y="102"/>
                    <a:pt x="612" y="208"/>
                  </a:cubicBezTo>
                  <a:cubicBezTo>
                    <a:pt x="567" y="155"/>
                    <a:pt x="500" y="121"/>
                    <a:pt x="425" y="121"/>
                  </a:cubicBezTo>
                  <a:cubicBezTo>
                    <a:pt x="290" y="121"/>
                    <a:pt x="180" y="231"/>
                    <a:pt x="180" y="368"/>
                  </a:cubicBezTo>
                  <a:cubicBezTo>
                    <a:pt x="180" y="392"/>
                    <a:pt x="183" y="414"/>
                    <a:pt x="189" y="435"/>
                  </a:cubicBezTo>
                  <a:cubicBezTo>
                    <a:pt x="79" y="476"/>
                    <a:pt x="0" y="583"/>
                    <a:pt x="0" y="709"/>
                  </a:cubicBezTo>
                  <a:cubicBezTo>
                    <a:pt x="0" y="869"/>
                    <a:pt x="129" y="1000"/>
                    <a:pt x="288" y="1000"/>
                  </a:cubicBezTo>
                  <a:lnTo>
                    <a:pt x="1180" y="1000"/>
                  </a:lnTo>
                  <a:cubicBezTo>
                    <a:pt x="1340" y="1000"/>
                    <a:pt x="1469" y="869"/>
                    <a:pt x="1469" y="709"/>
                  </a:cubicBezTo>
                  <a:cubicBezTo>
                    <a:pt x="1469" y="579"/>
                    <a:pt x="1385" y="469"/>
                    <a:pt x="1267" y="43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Rectangle 6"/>
            <p:cNvSpPr>
              <a:spLocks noChangeArrowheads="1"/>
            </p:cNvSpPr>
            <p:nvPr/>
          </p:nvSpPr>
          <p:spPr bwMode="auto">
            <a:xfrm>
              <a:off x="3657" y="2449"/>
              <a:ext cx="13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78D7"/>
                  </a:solidFill>
                  <a:effectLst/>
                  <a:latin typeface="Segoe UI" panose="020B0502040204020203" pitchFamily="34" charset="0"/>
                </a:rPr>
                <a:t>Content Delivery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3713" y="2658"/>
              <a:ext cx="123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78D7"/>
                  </a:solidFill>
                  <a:effectLst/>
                  <a:latin typeface="Segoe UI" panose="020B0502040204020203" pitchFamily="34" charset="0"/>
                </a:rPr>
                <a:t>Network (CDN)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194465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226518"/>
            <a:ext cx="11887200" cy="932563"/>
          </a:xfrm>
        </p:spPr>
        <p:txBody>
          <a:bodyPr/>
          <a:lstStyle/>
          <a:p>
            <a:r>
              <a:rPr lang="en-GB" sz="5400" dirty="0"/>
              <a:t>“Compute Resource Consolidation”</a:t>
            </a:r>
          </a:p>
        </p:txBody>
      </p:sp>
      <p:pic>
        <p:nvPicPr>
          <p:cNvPr id="3" name="Picture 2"/>
          <p:cNvPicPr>
            <a:picLocks noChangeAspect="1"/>
          </p:cNvPicPr>
          <p:nvPr/>
        </p:nvPicPr>
        <p:blipFill>
          <a:blip r:embed="rId3"/>
          <a:stretch>
            <a:fillRect/>
          </a:stretch>
        </p:blipFill>
        <p:spPr>
          <a:xfrm>
            <a:off x="420990" y="1409030"/>
            <a:ext cx="4752975" cy="3457575"/>
          </a:xfrm>
          <a:prstGeom prst="rect">
            <a:avLst/>
          </a:prstGeom>
        </p:spPr>
      </p:pic>
      <p:sp>
        <p:nvSpPr>
          <p:cNvPr id="4" name="Rectangle 3"/>
          <p:cNvSpPr/>
          <p:nvPr/>
        </p:nvSpPr>
        <p:spPr>
          <a:xfrm>
            <a:off x="5570165" y="1352636"/>
            <a:ext cx="6216650" cy="6740307"/>
          </a:xfrm>
          <a:prstGeom prst="rect">
            <a:avLst/>
          </a:prstGeom>
        </p:spPr>
        <p:txBody>
          <a:bodyPr>
            <a:spAutoFit/>
          </a:bodyPr>
          <a:lstStyle/>
          <a:p>
            <a:pPr algn="just"/>
            <a:r>
              <a:rPr lang="en-GB" dirty="0"/>
              <a:t>So we follow the design principle of separation of concerns, and divide these operations into discrete computational units that are hosted and deployed individually (for example, as separate roles in a Microsoft Azure Cloud Service, separate Azure Web Sites, or separate Virtual Machines). </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b="1" dirty="0"/>
              <a:t>Use this pattern for tasks that are not cost effective if they run in their own computational units. </a:t>
            </a:r>
          </a:p>
          <a:p>
            <a:pPr marL="285750" indent="-285750" algn="just">
              <a:buFont typeface="Arial" panose="020B0604020202020204" pitchFamily="34" charset="0"/>
              <a:buChar char="•"/>
            </a:pPr>
            <a:endParaRPr lang="en-GB" b="1" dirty="0"/>
          </a:p>
          <a:p>
            <a:pPr marL="285750" indent="-285750" algn="just">
              <a:buFont typeface="Arial" panose="020B0604020202020204" pitchFamily="34" charset="0"/>
              <a:buChar char="•"/>
            </a:pPr>
            <a:r>
              <a:rPr lang="en-GB" b="1" dirty="0"/>
              <a:t>If a task spends much of its time idle, running this task in a dedicated unit can be expensive.</a:t>
            </a:r>
          </a:p>
          <a:p>
            <a:pPr marL="285750" indent="-285750" algn="just">
              <a:buFont typeface="Arial" panose="020B0604020202020204" pitchFamily="34" charset="0"/>
              <a:buChar char="•"/>
            </a:pPr>
            <a:endParaRPr lang="en-GB" b="1" dirty="0"/>
          </a:p>
          <a:p>
            <a:pPr marL="285750" indent="-285750" algn="just">
              <a:buFont typeface="Arial" panose="020B0604020202020204" pitchFamily="34" charset="0"/>
              <a:buChar char="•"/>
            </a:pPr>
            <a:r>
              <a:rPr lang="en-GB" b="1" dirty="0"/>
              <a:t>This pattern might not be suitable for tasks that perform critical fault-tolerant operations, or tasks that process highly-sensitive or private data and require their own security context</a:t>
            </a:r>
          </a:p>
          <a:p>
            <a:pPr algn="just"/>
            <a:endParaRPr lang="en-GB" dirty="0"/>
          </a:p>
          <a:p>
            <a:pPr algn="just"/>
            <a:endParaRPr lang="en-GB" dirty="0"/>
          </a:p>
          <a:p>
            <a:pPr algn="r"/>
            <a:r>
              <a:rPr lang="en-GB" dirty="0"/>
              <a:t>http://aka.ms/compute-resource-consolidation-pattern</a:t>
            </a:r>
          </a:p>
          <a:p>
            <a:pPr algn="just"/>
            <a:endParaRPr lang="en-GB" dirty="0"/>
          </a:p>
          <a:p>
            <a:pPr algn="just"/>
            <a:endParaRPr lang="en-GB" dirty="0"/>
          </a:p>
          <a:p>
            <a:pPr algn="just"/>
            <a:endParaRPr lang="en-GB" dirty="0"/>
          </a:p>
          <a:p>
            <a:pPr algn="just"/>
            <a:endParaRPr lang="en-GB" dirty="0"/>
          </a:p>
        </p:txBody>
      </p:sp>
      <p:sp>
        <p:nvSpPr>
          <p:cNvPr id="5" name="Rectangle 4"/>
          <p:cNvSpPr/>
          <p:nvPr/>
        </p:nvSpPr>
        <p:spPr>
          <a:xfrm>
            <a:off x="367285" y="5009430"/>
            <a:ext cx="4860384" cy="1754326"/>
          </a:xfrm>
          <a:prstGeom prst="rect">
            <a:avLst/>
          </a:prstGeom>
        </p:spPr>
        <p:txBody>
          <a:bodyPr wrap="square">
            <a:spAutoFit/>
          </a:bodyPr>
          <a:lstStyle/>
          <a:p>
            <a:pPr algn="just"/>
            <a:r>
              <a:rPr lang="en-GB" dirty="0"/>
              <a:t>However, although this strategy can help to simplify the logical design of the solution, deploying a large number of computational units as part of the same application can increase runtime hosting costs and make management of the system more complex. </a:t>
            </a:r>
          </a:p>
        </p:txBody>
      </p:sp>
    </p:spTree>
    <p:extLst>
      <p:ext uri="{BB962C8B-B14F-4D97-AF65-F5344CB8AC3E}">
        <p14:creationId xmlns:p14="http://schemas.microsoft.com/office/powerpoint/2010/main" val="5479728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11887200" cy="1015663"/>
          </a:xfrm>
        </p:spPr>
        <p:txBody>
          <a:bodyPr/>
          <a:lstStyle/>
          <a:p>
            <a:r>
              <a:rPr lang="en-GB" sz="6000" dirty="0"/>
              <a:t>“Queue Based Load Leveling”</a:t>
            </a:r>
          </a:p>
        </p:txBody>
      </p:sp>
      <p:pic>
        <p:nvPicPr>
          <p:cNvPr id="3" name="Picture 2"/>
          <p:cNvPicPr>
            <a:picLocks noChangeAspect="1"/>
          </p:cNvPicPr>
          <p:nvPr/>
        </p:nvPicPr>
        <p:blipFill>
          <a:blip r:embed="rId3"/>
          <a:stretch>
            <a:fillRect/>
          </a:stretch>
        </p:blipFill>
        <p:spPr>
          <a:xfrm>
            <a:off x="385589" y="1409030"/>
            <a:ext cx="7620000" cy="4981575"/>
          </a:xfrm>
          <a:prstGeom prst="rect">
            <a:avLst/>
          </a:prstGeom>
        </p:spPr>
      </p:pic>
      <p:sp>
        <p:nvSpPr>
          <p:cNvPr id="4" name="Rectangle 3"/>
          <p:cNvSpPr/>
          <p:nvPr/>
        </p:nvSpPr>
        <p:spPr>
          <a:xfrm>
            <a:off x="6835143" y="6521598"/>
            <a:ext cx="5293630" cy="369332"/>
          </a:xfrm>
          <a:prstGeom prst="rect">
            <a:avLst/>
          </a:prstGeom>
        </p:spPr>
        <p:txBody>
          <a:bodyPr wrap="none">
            <a:spAutoFit/>
          </a:bodyPr>
          <a:lstStyle/>
          <a:p>
            <a:pPr algn="r"/>
            <a:r>
              <a:rPr lang="en-US" dirty="0"/>
              <a:t>https://aka.ms/queue-based-load-leveling-pattern</a:t>
            </a:r>
          </a:p>
        </p:txBody>
      </p:sp>
      <p:sp>
        <p:nvSpPr>
          <p:cNvPr id="5" name="TextBox 4"/>
          <p:cNvSpPr txBox="1"/>
          <p:nvPr/>
        </p:nvSpPr>
        <p:spPr>
          <a:xfrm>
            <a:off x="8162453" y="1409030"/>
            <a:ext cx="4104456" cy="377334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Use where there is a highly variable load pattern and idle periods to ‘smooth’ out the peaks in load.</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Use as a precursor to enable the competing consumers (autoscaling) pattern. </a:t>
            </a:r>
          </a:p>
        </p:txBody>
      </p:sp>
    </p:spTree>
    <p:extLst>
      <p:ext uri="{BB962C8B-B14F-4D97-AF65-F5344CB8AC3E}">
        <p14:creationId xmlns:p14="http://schemas.microsoft.com/office/powerpoint/2010/main" val="7152719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1015663"/>
          </a:xfrm>
        </p:spPr>
        <p:txBody>
          <a:bodyPr/>
          <a:lstStyle/>
          <a:p>
            <a:r>
              <a:rPr lang="en-GB" sz="6000" dirty="0"/>
              <a:t>“Competing Consumers”</a:t>
            </a:r>
          </a:p>
        </p:txBody>
      </p:sp>
      <p:pic>
        <p:nvPicPr>
          <p:cNvPr id="3" name="Picture 2"/>
          <p:cNvPicPr>
            <a:picLocks noChangeAspect="1"/>
          </p:cNvPicPr>
          <p:nvPr/>
        </p:nvPicPr>
        <p:blipFill>
          <a:blip r:embed="rId3"/>
          <a:stretch>
            <a:fillRect/>
          </a:stretch>
        </p:blipFill>
        <p:spPr>
          <a:xfrm>
            <a:off x="385589" y="1409030"/>
            <a:ext cx="7560840" cy="2953453"/>
          </a:xfrm>
          <a:prstGeom prst="rect">
            <a:avLst/>
          </a:prstGeom>
        </p:spPr>
      </p:pic>
      <p:sp>
        <p:nvSpPr>
          <p:cNvPr id="4" name="Rectangle 3"/>
          <p:cNvSpPr/>
          <p:nvPr/>
        </p:nvSpPr>
        <p:spPr>
          <a:xfrm>
            <a:off x="7291037" y="6521598"/>
            <a:ext cx="4837736" cy="369332"/>
          </a:xfrm>
          <a:prstGeom prst="rect">
            <a:avLst/>
          </a:prstGeom>
        </p:spPr>
        <p:txBody>
          <a:bodyPr wrap="none">
            <a:spAutoFit/>
          </a:bodyPr>
          <a:lstStyle/>
          <a:p>
            <a:pPr algn="r"/>
            <a:r>
              <a:rPr lang="en-US" dirty="0"/>
              <a:t>https://aka.ms/competing-consumers-pattern</a:t>
            </a:r>
          </a:p>
        </p:txBody>
      </p:sp>
      <p:sp>
        <p:nvSpPr>
          <p:cNvPr id="5" name="Rectangle 4"/>
          <p:cNvSpPr/>
          <p:nvPr/>
        </p:nvSpPr>
        <p:spPr>
          <a:xfrm>
            <a:off x="313581" y="4455126"/>
            <a:ext cx="12022583" cy="2308324"/>
          </a:xfrm>
          <a:prstGeom prst="rect">
            <a:avLst/>
          </a:prstGeom>
        </p:spPr>
        <p:txBody>
          <a:bodyPr wrap="square">
            <a:spAutoFit/>
          </a:bodyPr>
          <a:lstStyle/>
          <a:p>
            <a:r>
              <a:rPr lang="en-GB" b="1" dirty="0"/>
              <a:t>Scaling out via queues: when our queue consumer becomes a bottleneck, </a:t>
            </a:r>
            <a:r>
              <a:rPr lang="en-GB" b="1" i="1" dirty="0"/>
              <a:t>simply run more instances of the consumer.</a:t>
            </a:r>
          </a:p>
          <a:p>
            <a:endParaRPr lang="en-GB" i="1" dirty="0"/>
          </a:p>
          <a:p>
            <a:r>
              <a:rPr lang="en-GB" dirty="0"/>
              <a:t>If you are really slick, then auto scale instances based on the Queue’s Length – if it starts to back up, then add more capacity until the backlog is resolved, then scale down.</a:t>
            </a:r>
          </a:p>
          <a:p>
            <a:endParaRPr lang="en-GB" dirty="0"/>
          </a:p>
          <a:p>
            <a:r>
              <a:rPr lang="en-GB" dirty="0"/>
              <a:t>Azure Functions allows you to scale compute resource like this by default and makes it trivial to consume a queue in a massively scalable manner.</a:t>
            </a:r>
          </a:p>
        </p:txBody>
      </p:sp>
    </p:spTree>
    <p:extLst>
      <p:ext uri="{BB962C8B-B14F-4D97-AF65-F5344CB8AC3E}">
        <p14:creationId xmlns:p14="http://schemas.microsoft.com/office/powerpoint/2010/main" val="702119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17684" y="31128"/>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sz="6600" dirty="0">
                <a:solidFill>
                  <a:schemeClr val="tx1"/>
                </a:solidFill>
              </a:rPr>
              <a:t>Introduction and Housekeeping</a:t>
            </a:r>
            <a:br>
              <a:rPr lang="en-GB" sz="4400" dirty="0">
                <a:solidFill>
                  <a:schemeClr val="tx1"/>
                </a:solidFill>
              </a:rPr>
            </a:br>
            <a:br>
              <a:rPr lang="en-GB" sz="4400" dirty="0">
                <a:solidFill>
                  <a:schemeClr val="tx1"/>
                </a:solidFill>
              </a:rPr>
            </a:br>
            <a:r>
              <a:rPr lang="en-US" sz="4400" dirty="0">
                <a:solidFill>
                  <a:schemeClr val="tx1"/>
                </a:solidFill>
              </a:rPr>
              <a:t>Welcome to Microsoft UK, </a:t>
            </a:r>
            <a:br>
              <a:rPr lang="en-US" sz="4400" dirty="0">
                <a:solidFill>
                  <a:schemeClr val="tx1"/>
                </a:solidFill>
              </a:rPr>
            </a:br>
            <a:r>
              <a:rPr lang="en-US" sz="4400" dirty="0">
                <a:solidFill>
                  <a:schemeClr val="tx1"/>
                </a:solidFill>
              </a:rPr>
              <a:t>2 Kingdom Street</a:t>
            </a:r>
          </a:p>
        </p:txBody>
      </p:sp>
    </p:spTree>
    <p:extLst>
      <p:ext uri="{BB962C8B-B14F-4D97-AF65-F5344CB8AC3E}">
        <p14:creationId xmlns:p14="http://schemas.microsoft.com/office/powerpoint/2010/main" val="135814462"/>
      </p:ext>
    </p:extLst>
  </p:cSld>
  <p:clrMapOvr>
    <a:overrideClrMapping bg1="dk1" tx1="lt1" bg2="dk2" tx2="lt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849463"/>
          </a:xfrm>
        </p:spPr>
        <p:txBody>
          <a:bodyPr/>
          <a:lstStyle/>
          <a:p>
            <a:r>
              <a:rPr lang="en-GB" sz="4800" dirty="0"/>
              <a:t>“Scale out, not up”: Scale Units and Stamps</a:t>
            </a:r>
          </a:p>
        </p:txBody>
      </p:sp>
      <p:sp>
        <p:nvSpPr>
          <p:cNvPr id="6" name="TextBox 5"/>
          <p:cNvSpPr txBox="1"/>
          <p:nvPr/>
        </p:nvSpPr>
        <p:spPr>
          <a:xfrm>
            <a:off x="244067" y="1337022"/>
            <a:ext cx="11806818" cy="2951577"/>
          </a:xfrm>
          <a:prstGeom prst="rect">
            <a:avLst/>
          </a:prstGeom>
          <a:no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GB" dirty="0"/>
              <a:t>Azure’s infrastructure is deployed in groups of identical servers, not individually. </a:t>
            </a:r>
          </a:p>
          <a:p>
            <a:endParaRPr lang="en-GB" dirty="0"/>
          </a:p>
          <a:p>
            <a:r>
              <a:rPr lang="en-GB" dirty="0"/>
              <a:t>Consider the impact on operating your service if: instead of scaling like this …</a:t>
            </a:r>
          </a:p>
          <a:p>
            <a:endParaRPr lang="en-GB" dirty="0"/>
          </a:p>
          <a:p>
            <a:r>
              <a:rPr lang="en-GB" dirty="0"/>
              <a:t>1x D1V2 instance supports 500 users   @~£90</a:t>
            </a:r>
          </a:p>
          <a:p>
            <a:r>
              <a:rPr lang="en-GB" dirty="0"/>
              <a:t>1x D2V2 instance supports 1000 users @~£180</a:t>
            </a:r>
          </a:p>
          <a:p>
            <a:r>
              <a:rPr lang="en-GB" dirty="0"/>
              <a:t>1x D3V2 instance supports 2000 users @~£360</a:t>
            </a:r>
          </a:p>
          <a:p>
            <a:r>
              <a:rPr lang="en-GB" dirty="0"/>
              <a:t>1x D4V2 instance supports 4000 users @~£720</a:t>
            </a:r>
          </a:p>
          <a:p>
            <a:r>
              <a:rPr lang="en-GB" dirty="0"/>
              <a:t>1x D5V2 instance supports 8000 users @~£1440</a:t>
            </a:r>
          </a:p>
        </p:txBody>
      </p:sp>
    </p:spTree>
    <p:extLst>
      <p:ext uri="{BB962C8B-B14F-4D97-AF65-F5344CB8AC3E}">
        <p14:creationId xmlns:p14="http://schemas.microsoft.com/office/powerpoint/2010/main" val="12400375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Scale Units and Deployment Stamps</a:t>
            </a:r>
          </a:p>
        </p:txBody>
      </p:sp>
      <p:sp>
        <p:nvSpPr>
          <p:cNvPr id="3" name="TextBox 2"/>
          <p:cNvSpPr txBox="1"/>
          <p:nvPr/>
        </p:nvSpPr>
        <p:spPr>
          <a:xfrm>
            <a:off x="6290245" y="1739975"/>
            <a:ext cx="5760640" cy="1037207"/>
          </a:xfrm>
          <a:prstGeom prst="rect">
            <a:avLst/>
          </a:prstGeom>
          <a:solidFill>
            <a:schemeClr val="accent2">
              <a:lumMod val="40000"/>
              <a:lumOff val="60000"/>
            </a:schemeClr>
          </a:solid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r>
              <a:rPr lang="en-GB" dirty="0"/>
              <a:t>1x Stamp of 2X D1V2 </a:t>
            </a:r>
          </a:p>
          <a:p>
            <a:r>
              <a:rPr lang="en-GB" dirty="0"/>
              <a:t>Can support 1000 users @ ~£180</a:t>
            </a:r>
          </a:p>
        </p:txBody>
      </p:sp>
      <p:sp>
        <p:nvSpPr>
          <p:cNvPr id="4" name="TextBox 3"/>
          <p:cNvSpPr txBox="1"/>
          <p:nvPr/>
        </p:nvSpPr>
        <p:spPr>
          <a:xfrm>
            <a:off x="407209" y="289703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3x D1V2 Can support 1500 users @ ~£270</a:t>
            </a:r>
          </a:p>
        </p:txBody>
      </p:sp>
      <p:sp>
        <p:nvSpPr>
          <p:cNvPr id="7" name="TextBox 6"/>
          <p:cNvSpPr txBox="1"/>
          <p:nvPr/>
        </p:nvSpPr>
        <p:spPr>
          <a:xfrm>
            <a:off x="401335" y="1739975"/>
            <a:ext cx="5760640" cy="1037207"/>
          </a:xfrm>
          <a:prstGeom prst="rect">
            <a:avLst/>
          </a:prstGeom>
          <a:solidFill>
            <a:schemeClr val="accent2">
              <a:lumMod val="40000"/>
              <a:lumOff val="6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1X D1V2 </a:t>
            </a:r>
          </a:p>
          <a:p>
            <a:pPr algn="ctr">
              <a:lnSpc>
                <a:spcPct val="90000"/>
              </a:lnSpc>
              <a:spcAft>
                <a:spcPts val="600"/>
              </a:spcAft>
            </a:pPr>
            <a:r>
              <a:rPr lang="en-GB" sz="2400" dirty="0">
                <a:gradFill>
                  <a:gsLst>
                    <a:gs pos="2917">
                      <a:schemeClr val="tx1"/>
                    </a:gs>
                    <a:gs pos="30000">
                      <a:schemeClr val="tx1"/>
                    </a:gs>
                  </a:gsLst>
                  <a:lin ang="5400000" scaled="0"/>
                </a:gradFill>
              </a:rPr>
              <a:t>Can support 500 users @ ~£90</a:t>
            </a:r>
          </a:p>
        </p:txBody>
      </p:sp>
      <p:sp>
        <p:nvSpPr>
          <p:cNvPr id="8" name="Rectangle 7"/>
          <p:cNvSpPr/>
          <p:nvPr/>
        </p:nvSpPr>
        <p:spPr>
          <a:xfrm>
            <a:off x="313581" y="1231526"/>
            <a:ext cx="1920654" cy="341632"/>
          </a:xfrm>
          <a:prstGeom prst="rect">
            <a:avLst/>
          </a:prstGeom>
        </p:spPr>
        <p:txBody>
          <a:bodyPr wrap="none">
            <a:spAutoFit/>
          </a:bodyPr>
          <a:lstStyle/>
          <a:p>
            <a:pPr>
              <a:lnSpc>
                <a:spcPct val="90000"/>
              </a:lnSpc>
              <a:spcAft>
                <a:spcPts val="600"/>
              </a:spcAft>
            </a:pPr>
            <a:r>
              <a:rPr lang="en-GB" b="1" dirty="0">
                <a:gradFill>
                  <a:gsLst>
                    <a:gs pos="2917">
                      <a:schemeClr val="tx1"/>
                    </a:gs>
                    <a:gs pos="30000">
                      <a:schemeClr val="tx1"/>
                    </a:gs>
                  </a:gsLst>
                  <a:lin ang="5400000" scaled="0"/>
                </a:gradFill>
              </a:rPr>
              <a:t>Scale like this …</a:t>
            </a:r>
          </a:p>
        </p:txBody>
      </p:sp>
      <p:sp>
        <p:nvSpPr>
          <p:cNvPr id="9" name="TextBox 8"/>
          <p:cNvSpPr txBox="1"/>
          <p:nvPr/>
        </p:nvSpPr>
        <p:spPr>
          <a:xfrm>
            <a:off x="6290245" y="289703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4x D1V2 Can support 2000 users @ ~£360</a:t>
            </a:r>
          </a:p>
        </p:txBody>
      </p:sp>
      <p:sp>
        <p:nvSpPr>
          <p:cNvPr id="10" name="TextBox 9"/>
          <p:cNvSpPr txBox="1"/>
          <p:nvPr/>
        </p:nvSpPr>
        <p:spPr>
          <a:xfrm>
            <a:off x="401335" y="505727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7x D1V2 Can support 3500 users @ ~£630</a:t>
            </a:r>
          </a:p>
        </p:txBody>
      </p:sp>
      <p:sp>
        <p:nvSpPr>
          <p:cNvPr id="11" name="TextBox 10"/>
          <p:cNvSpPr txBox="1"/>
          <p:nvPr/>
        </p:nvSpPr>
        <p:spPr>
          <a:xfrm>
            <a:off x="6290245" y="3977159"/>
            <a:ext cx="5888910"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6x D1V2 Can support 3000 users @ ~£540</a:t>
            </a:r>
          </a:p>
        </p:txBody>
      </p:sp>
      <p:sp>
        <p:nvSpPr>
          <p:cNvPr id="12" name="TextBox 11"/>
          <p:cNvSpPr txBox="1"/>
          <p:nvPr/>
        </p:nvSpPr>
        <p:spPr>
          <a:xfrm>
            <a:off x="401335" y="397715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5x D1V2 Can support 2500 users @ ~£450</a:t>
            </a:r>
          </a:p>
        </p:txBody>
      </p:sp>
      <p:sp>
        <p:nvSpPr>
          <p:cNvPr id="13" name="TextBox 12"/>
          <p:cNvSpPr txBox="1"/>
          <p:nvPr/>
        </p:nvSpPr>
        <p:spPr>
          <a:xfrm>
            <a:off x="6290245" y="5057279"/>
            <a:ext cx="5888910"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8x D1V2 Can support 4000 users @ ~£720</a:t>
            </a:r>
          </a:p>
        </p:txBody>
      </p:sp>
      <p:sp>
        <p:nvSpPr>
          <p:cNvPr id="14" name="TextBox 13"/>
          <p:cNvSpPr txBox="1"/>
          <p:nvPr/>
        </p:nvSpPr>
        <p:spPr>
          <a:xfrm>
            <a:off x="401335" y="6116818"/>
            <a:ext cx="11643676" cy="849463"/>
          </a:xfrm>
          <a:prstGeom prst="rect">
            <a:avLst/>
          </a:prstGeom>
          <a:noFill/>
        </p:spPr>
        <p:txBody>
          <a:bodyPr wrap="squar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rPr>
              <a:t>If the biggest component of your service cost is compute costs, not 3p software licencing then this will make sense for you as it adds additional levels of granularity into your pricing.</a:t>
            </a:r>
          </a:p>
        </p:txBody>
      </p:sp>
    </p:spTree>
    <p:extLst>
      <p:ext uri="{BB962C8B-B14F-4D97-AF65-F5344CB8AC3E}">
        <p14:creationId xmlns:p14="http://schemas.microsoft.com/office/powerpoint/2010/main" val="10754201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Scale Units and Deployment Stamps</a:t>
            </a:r>
          </a:p>
        </p:txBody>
      </p:sp>
      <p:sp>
        <p:nvSpPr>
          <p:cNvPr id="3" name="TextBox 2"/>
          <p:cNvSpPr txBox="1"/>
          <p:nvPr/>
        </p:nvSpPr>
        <p:spPr>
          <a:xfrm>
            <a:off x="6290245" y="1739975"/>
            <a:ext cx="5760640" cy="1037207"/>
          </a:xfrm>
          <a:prstGeom prst="rect">
            <a:avLst/>
          </a:prstGeom>
          <a:solidFill>
            <a:schemeClr val="accent1">
              <a:lumMod val="60000"/>
              <a:lumOff val="4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2X D1V2 </a:t>
            </a:r>
          </a:p>
          <a:p>
            <a:pPr algn="ctr">
              <a:lnSpc>
                <a:spcPct val="90000"/>
              </a:lnSpc>
              <a:spcAft>
                <a:spcPts val="600"/>
              </a:spcAft>
            </a:pPr>
            <a:r>
              <a:rPr lang="en-GB" sz="2400" dirty="0">
                <a:gradFill>
                  <a:gsLst>
                    <a:gs pos="2917">
                      <a:schemeClr val="tx1"/>
                    </a:gs>
                    <a:gs pos="30000">
                      <a:schemeClr val="tx1"/>
                    </a:gs>
                  </a:gsLst>
                  <a:lin ang="5400000" scaled="0"/>
                </a:gradFill>
              </a:rPr>
              <a:t>Can support 1000 users @ ~£180</a:t>
            </a:r>
          </a:p>
        </p:txBody>
      </p:sp>
      <p:sp>
        <p:nvSpPr>
          <p:cNvPr id="4" name="TextBox 3"/>
          <p:cNvSpPr txBox="1"/>
          <p:nvPr/>
        </p:nvSpPr>
        <p:spPr>
          <a:xfrm>
            <a:off x="407209" y="289703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3x D1V2 Can support 1500 users @ ~£270</a:t>
            </a:r>
          </a:p>
        </p:txBody>
      </p:sp>
      <p:sp>
        <p:nvSpPr>
          <p:cNvPr id="7" name="TextBox 6"/>
          <p:cNvSpPr txBox="1"/>
          <p:nvPr/>
        </p:nvSpPr>
        <p:spPr>
          <a:xfrm>
            <a:off x="401335" y="1739975"/>
            <a:ext cx="5760640" cy="1037207"/>
          </a:xfrm>
          <a:prstGeom prst="rect">
            <a:avLst/>
          </a:prstGeom>
          <a:solidFill>
            <a:schemeClr val="accent2">
              <a:lumMod val="40000"/>
              <a:lumOff val="6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1X D1V2 </a:t>
            </a:r>
          </a:p>
          <a:p>
            <a:pPr algn="ctr">
              <a:lnSpc>
                <a:spcPct val="90000"/>
              </a:lnSpc>
              <a:spcAft>
                <a:spcPts val="600"/>
              </a:spcAft>
            </a:pPr>
            <a:r>
              <a:rPr lang="en-GB" sz="2400" dirty="0">
                <a:gradFill>
                  <a:gsLst>
                    <a:gs pos="2917">
                      <a:schemeClr val="tx1"/>
                    </a:gs>
                    <a:gs pos="30000">
                      <a:schemeClr val="tx1"/>
                    </a:gs>
                  </a:gsLst>
                  <a:lin ang="5400000" scaled="0"/>
                </a:gradFill>
              </a:rPr>
              <a:t>Can support 500 users @ ~£90</a:t>
            </a:r>
          </a:p>
        </p:txBody>
      </p:sp>
      <p:sp>
        <p:nvSpPr>
          <p:cNvPr id="8" name="Rectangle 7"/>
          <p:cNvSpPr/>
          <p:nvPr/>
        </p:nvSpPr>
        <p:spPr>
          <a:xfrm>
            <a:off x="313581" y="1231526"/>
            <a:ext cx="4557017" cy="341632"/>
          </a:xfrm>
          <a:prstGeom prst="rect">
            <a:avLst/>
          </a:prstGeom>
        </p:spPr>
        <p:txBody>
          <a:bodyPr wrap="none">
            <a:spAutoFit/>
          </a:bodyPr>
          <a:lstStyle/>
          <a:p>
            <a:pPr>
              <a:lnSpc>
                <a:spcPct val="90000"/>
              </a:lnSpc>
              <a:spcAft>
                <a:spcPts val="600"/>
              </a:spcAft>
            </a:pPr>
            <a:r>
              <a:rPr lang="en-GB" b="1" dirty="0">
                <a:gradFill>
                  <a:gsLst>
                    <a:gs pos="2917">
                      <a:schemeClr val="tx1"/>
                    </a:gs>
                    <a:gs pos="30000">
                      <a:schemeClr val="tx1"/>
                    </a:gs>
                  </a:gsLst>
                  <a:lin ang="5400000" scaled="0"/>
                </a:gradFill>
              </a:rPr>
              <a:t>When not even one stamp is enough …. </a:t>
            </a:r>
          </a:p>
        </p:txBody>
      </p:sp>
      <p:sp>
        <p:nvSpPr>
          <p:cNvPr id="9" name="TextBox 8"/>
          <p:cNvSpPr txBox="1"/>
          <p:nvPr/>
        </p:nvSpPr>
        <p:spPr>
          <a:xfrm>
            <a:off x="6290245" y="289703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4x D1V2 Can support 2000 users @ ~£360</a:t>
            </a:r>
          </a:p>
        </p:txBody>
      </p:sp>
      <p:sp>
        <p:nvSpPr>
          <p:cNvPr id="10" name="TextBox 9"/>
          <p:cNvSpPr txBox="1"/>
          <p:nvPr/>
        </p:nvSpPr>
        <p:spPr>
          <a:xfrm>
            <a:off x="401335" y="5057279"/>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7x D1V2 Can support 3500 users @ ~£630</a:t>
            </a:r>
          </a:p>
        </p:txBody>
      </p:sp>
      <p:sp>
        <p:nvSpPr>
          <p:cNvPr id="11" name="TextBox 10"/>
          <p:cNvSpPr txBox="1"/>
          <p:nvPr/>
        </p:nvSpPr>
        <p:spPr>
          <a:xfrm>
            <a:off x="6290245" y="4004717"/>
            <a:ext cx="5888910"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6x D1V2 Can support 3000 users @ ~£540</a:t>
            </a:r>
          </a:p>
        </p:txBody>
      </p:sp>
      <p:sp>
        <p:nvSpPr>
          <p:cNvPr id="12" name="TextBox 11"/>
          <p:cNvSpPr txBox="1"/>
          <p:nvPr/>
        </p:nvSpPr>
        <p:spPr>
          <a:xfrm>
            <a:off x="398289" y="4007668"/>
            <a:ext cx="5754766"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5x D1V2 Can support 2500 users @ ~£450</a:t>
            </a:r>
          </a:p>
        </p:txBody>
      </p:sp>
      <p:sp>
        <p:nvSpPr>
          <p:cNvPr id="13" name="TextBox 12"/>
          <p:cNvSpPr txBox="1"/>
          <p:nvPr/>
        </p:nvSpPr>
        <p:spPr>
          <a:xfrm>
            <a:off x="6290245" y="5057279"/>
            <a:ext cx="5888910" cy="960263"/>
          </a:xfrm>
          <a:prstGeom prst="rect">
            <a:avLst/>
          </a:prstGeom>
          <a:solidFill>
            <a:schemeClr val="tx2">
              <a:lumMod val="5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Stamp of 8x D1V2 Can support 4000 users @ ~£720</a:t>
            </a:r>
          </a:p>
        </p:txBody>
      </p:sp>
      <p:sp>
        <p:nvSpPr>
          <p:cNvPr id="14" name="TextBox 13"/>
          <p:cNvSpPr txBox="1"/>
          <p:nvPr/>
        </p:nvSpPr>
        <p:spPr>
          <a:xfrm>
            <a:off x="401335" y="6116818"/>
            <a:ext cx="11643676" cy="849463"/>
          </a:xfrm>
          <a:prstGeom prst="rect">
            <a:avLst/>
          </a:prstGeom>
          <a:noFill/>
        </p:spPr>
        <p:txBody>
          <a:bodyPr wrap="squar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rPr>
              <a:t>If the biggest component of your service cost is compute costs, not 3p software licencing then this will make sense for you as it adds additional levels of granularity into your pricing.</a:t>
            </a:r>
          </a:p>
        </p:txBody>
      </p:sp>
      <p:sp>
        <p:nvSpPr>
          <p:cNvPr id="15" name="TextBox 14"/>
          <p:cNvSpPr txBox="1"/>
          <p:nvPr/>
        </p:nvSpPr>
        <p:spPr>
          <a:xfrm>
            <a:off x="401335" y="1735452"/>
            <a:ext cx="5763894" cy="1071062"/>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1x Stamp of 50x D1V2 Can support 25,000 users @ ~£4,500</a:t>
            </a:r>
          </a:p>
        </p:txBody>
      </p:sp>
      <p:sp>
        <p:nvSpPr>
          <p:cNvPr id="16" name="TextBox 15"/>
          <p:cNvSpPr txBox="1"/>
          <p:nvPr/>
        </p:nvSpPr>
        <p:spPr>
          <a:xfrm>
            <a:off x="6286991" y="1726701"/>
            <a:ext cx="5892164" cy="1071062"/>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2x Stamps of 50x D1V2 Can support 25,000 users @ ~£9,000</a:t>
            </a:r>
          </a:p>
        </p:txBody>
      </p:sp>
      <p:sp>
        <p:nvSpPr>
          <p:cNvPr id="17" name="TextBox 16"/>
          <p:cNvSpPr txBox="1"/>
          <p:nvPr/>
        </p:nvSpPr>
        <p:spPr>
          <a:xfrm>
            <a:off x="398289" y="2858248"/>
            <a:ext cx="5754766" cy="1071062"/>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4x Stamps of 50x D1V2 Can support 50,000 users @ ~£13,500</a:t>
            </a:r>
          </a:p>
        </p:txBody>
      </p:sp>
      <p:sp>
        <p:nvSpPr>
          <p:cNvPr id="18" name="TextBox 17"/>
          <p:cNvSpPr txBox="1"/>
          <p:nvPr/>
        </p:nvSpPr>
        <p:spPr>
          <a:xfrm>
            <a:off x="6277595" y="2858248"/>
            <a:ext cx="5883036" cy="1071062"/>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8x Stamps of 50x D1V2 Can support 100,000 users @ ~£18,000</a:t>
            </a:r>
          </a:p>
        </p:txBody>
      </p:sp>
    </p:spTree>
    <p:extLst>
      <p:ext uri="{BB962C8B-B14F-4D97-AF65-F5344CB8AC3E}">
        <p14:creationId xmlns:p14="http://schemas.microsoft.com/office/powerpoint/2010/main" val="30949205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Scale Units and Deployment Stamps</a:t>
            </a:r>
          </a:p>
        </p:txBody>
      </p:sp>
      <p:sp>
        <p:nvSpPr>
          <p:cNvPr id="8" name="Rectangle 7"/>
          <p:cNvSpPr/>
          <p:nvPr/>
        </p:nvSpPr>
        <p:spPr>
          <a:xfrm>
            <a:off x="313581" y="1231526"/>
            <a:ext cx="5920916" cy="341632"/>
          </a:xfrm>
          <a:prstGeom prst="rect">
            <a:avLst/>
          </a:prstGeom>
        </p:spPr>
        <p:txBody>
          <a:bodyPr wrap="none">
            <a:spAutoFit/>
          </a:bodyPr>
          <a:lstStyle/>
          <a:p>
            <a:pPr>
              <a:lnSpc>
                <a:spcPct val="90000"/>
              </a:lnSpc>
              <a:spcAft>
                <a:spcPts val="600"/>
              </a:spcAft>
            </a:pPr>
            <a:r>
              <a:rPr lang="en-GB" b="1" dirty="0">
                <a:gradFill>
                  <a:gsLst>
                    <a:gs pos="2917">
                      <a:schemeClr val="tx1"/>
                    </a:gs>
                    <a:gs pos="30000">
                      <a:schemeClr val="tx1"/>
                    </a:gs>
                  </a:gsLst>
                  <a:lin ang="5400000" scaled="0"/>
                </a:gradFill>
              </a:rPr>
              <a:t>We can represent that in this way with autoscaling …</a:t>
            </a:r>
          </a:p>
        </p:txBody>
      </p:sp>
      <p:sp>
        <p:nvSpPr>
          <p:cNvPr id="15" name="TextBox 14"/>
          <p:cNvSpPr txBox="1"/>
          <p:nvPr/>
        </p:nvSpPr>
        <p:spPr>
          <a:xfrm>
            <a:off x="406945" y="3383676"/>
            <a:ext cx="11787955" cy="1446550"/>
          </a:xfrm>
          <a:prstGeom prst="rect">
            <a:avLst/>
          </a:prstGeom>
          <a:solidFill>
            <a:schemeClr val="accent2">
              <a:lumMod val="40000"/>
              <a:lumOff val="6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2x Auto Scaling Stamp </a:t>
            </a:r>
          </a:p>
          <a:p>
            <a:pPr algn="ctr">
              <a:lnSpc>
                <a:spcPct val="90000"/>
              </a:lnSpc>
              <a:spcAft>
                <a:spcPts val="600"/>
              </a:spcAft>
            </a:pPr>
            <a:r>
              <a:rPr lang="en-GB" sz="2400" dirty="0">
                <a:gradFill>
                  <a:gsLst>
                    <a:gs pos="2917">
                      <a:schemeClr val="tx1"/>
                    </a:gs>
                    <a:gs pos="30000">
                      <a:schemeClr val="tx1"/>
                    </a:gs>
                  </a:gsLst>
                  <a:lin ang="5400000" scaled="0"/>
                </a:gradFill>
              </a:rPr>
              <a:t>From 1X D1V2 - To 8x D1V2 </a:t>
            </a:r>
          </a:p>
          <a:p>
            <a:pPr algn="ctr">
              <a:lnSpc>
                <a:spcPct val="90000"/>
              </a:lnSpc>
              <a:spcAft>
                <a:spcPts val="600"/>
              </a:spcAft>
            </a:pPr>
            <a:r>
              <a:rPr lang="en-GB" sz="2400" dirty="0">
                <a:gradFill>
                  <a:gsLst>
                    <a:gs pos="2917">
                      <a:schemeClr val="tx1"/>
                    </a:gs>
                    <a:gs pos="30000">
                      <a:schemeClr val="tx1"/>
                    </a:gs>
                  </a:gsLst>
                  <a:lin ang="5400000" scaled="0"/>
                </a:gradFill>
              </a:rPr>
              <a:t>Can support between 1000 and 8000 users @ ~£180 - ~£1,440 per month</a:t>
            </a:r>
          </a:p>
        </p:txBody>
      </p:sp>
      <p:sp>
        <p:nvSpPr>
          <p:cNvPr id="5" name="Rectangle 4"/>
          <p:cNvSpPr/>
          <p:nvPr/>
        </p:nvSpPr>
        <p:spPr>
          <a:xfrm>
            <a:off x="313581" y="4937422"/>
            <a:ext cx="10454978" cy="341632"/>
          </a:xfrm>
          <a:prstGeom prst="rect">
            <a:avLst/>
          </a:prstGeom>
        </p:spPr>
        <p:txBody>
          <a:bodyPr wrap="none">
            <a:spAutoFit/>
          </a:bodyPr>
          <a:lstStyle/>
          <a:p>
            <a:pPr>
              <a:lnSpc>
                <a:spcPct val="90000"/>
              </a:lnSpc>
              <a:spcAft>
                <a:spcPts val="600"/>
              </a:spcAft>
            </a:pPr>
            <a:r>
              <a:rPr lang="en-GB" b="1" dirty="0">
                <a:gradFill>
                  <a:gsLst>
                    <a:gs pos="2917">
                      <a:schemeClr val="tx1"/>
                    </a:gs>
                    <a:gs pos="30000">
                      <a:schemeClr val="tx1"/>
                    </a:gs>
                  </a:gsLst>
                  <a:lin ang="5400000" scaled="0"/>
                </a:gradFill>
              </a:rPr>
              <a:t>But if we are smart about how we balance traffic and manage session state, then we get to this.</a:t>
            </a:r>
          </a:p>
        </p:txBody>
      </p:sp>
      <p:sp>
        <p:nvSpPr>
          <p:cNvPr id="16" name="TextBox 15"/>
          <p:cNvSpPr txBox="1"/>
          <p:nvPr/>
        </p:nvSpPr>
        <p:spPr>
          <a:xfrm>
            <a:off x="406944" y="1829930"/>
            <a:ext cx="11787955" cy="1446550"/>
          </a:xfrm>
          <a:prstGeom prst="rect">
            <a:avLst/>
          </a:prstGeom>
          <a:solidFill>
            <a:schemeClr val="accent2">
              <a:lumMod val="40000"/>
              <a:lumOff val="60000"/>
            </a:schemeClr>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1x Auto Scaling Stamp </a:t>
            </a:r>
          </a:p>
          <a:p>
            <a:pPr algn="ctr">
              <a:lnSpc>
                <a:spcPct val="90000"/>
              </a:lnSpc>
              <a:spcAft>
                <a:spcPts val="600"/>
              </a:spcAft>
            </a:pPr>
            <a:r>
              <a:rPr lang="en-GB" sz="2400" dirty="0">
                <a:gradFill>
                  <a:gsLst>
                    <a:gs pos="2917">
                      <a:schemeClr val="tx1"/>
                    </a:gs>
                    <a:gs pos="30000">
                      <a:schemeClr val="tx1"/>
                    </a:gs>
                  </a:gsLst>
                  <a:lin ang="5400000" scaled="0"/>
                </a:gradFill>
              </a:rPr>
              <a:t>From 1X D1V2 - To 8x D1V2 </a:t>
            </a:r>
          </a:p>
          <a:p>
            <a:pPr algn="ctr">
              <a:lnSpc>
                <a:spcPct val="90000"/>
              </a:lnSpc>
              <a:spcAft>
                <a:spcPts val="600"/>
              </a:spcAft>
            </a:pPr>
            <a:r>
              <a:rPr lang="en-GB" sz="2400" dirty="0">
                <a:gradFill>
                  <a:gsLst>
                    <a:gs pos="2917">
                      <a:schemeClr val="tx1"/>
                    </a:gs>
                    <a:gs pos="30000">
                      <a:schemeClr val="tx1"/>
                    </a:gs>
                  </a:gsLst>
                  <a:lin ang="5400000" scaled="0"/>
                </a:gradFill>
              </a:rPr>
              <a:t>Can support between 500 and 4000 users @ ~£90 - ~£720 per month</a:t>
            </a:r>
          </a:p>
        </p:txBody>
      </p:sp>
      <p:sp>
        <p:nvSpPr>
          <p:cNvPr id="9" name="TextBox 8"/>
          <p:cNvSpPr txBox="1"/>
          <p:nvPr/>
        </p:nvSpPr>
        <p:spPr>
          <a:xfrm>
            <a:off x="406944" y="5369996"/>
            <a:ext cx="11787955" cy="1446550"/>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1 or 2 Auto Scaling Stamps</a:t>
            </a:r>
          </a:p>
          <a:p>
            <a:pPr algn="ctr">
              <a:lnSpc>
                <a:spcPct val="90000"/>
              </a:lnSpc>
              <a:spcAft>
                <a:spcPts val="600"/>
              </a:spcAft>
            </a:pPr>
            <a:r>
              <a:rPr lang="en-GB" sz="2400" dirty="0">
                <a:gradFill>
                  <a:gsLst>
                    <a:gs pos="2917">
                      <a:schemeClr val="tx1"/>
                    </a:gs>
                    <a:gs pos="30000">
                      <a:schemeClr val="tx1"/>
                    </a:gs>
                  </a:gsLst>
                  <a:lin ang="5400000" scaled="0"/>
                </a:gradFill>
              </a:rPr>
              <a:t>From 1-2 x ( 1x D1V2 - To 100x D1V2)</a:t>
            </a:r>
          </a:p>
          <a:p>
            <a:pPr algn="ctr">
              <a:lnSpc>
                <a:spcPct val="90000"/>
              </a:lnSpc>
              <a:spcAft>
                <a:spcPts val="600"/>
              </a:spcAft>
            </a:pPr>
            <a:r>
              <a:rPr lang="en-GB" sz="2400" dirty="0">
                <a:gradFill>
                  <a:gsLst>
                    <a:gs pos="2917">
                      <a:schemeClr val="tx1"/>
                    </a:gs>
                    <a:gs pos="30000">
                      <a:schemeClr val="tx1"/>
                    </a:gs>
                  </a:gsLst>
                  <a:lin ang="5400000" scaled="0"/>
                </a:gradFill>
              </a:rPr>
              <a:t>Can support between 500 and 50000 users @ ~£90 - ~£9,000 per month</a:t>
            </a:r>
          </a:p>
        </p:txBody>
      </p:sp>
    </p:spTree>
    <p:extLst>
      <p:ext uri="{BB962C8B-B14F-4D97-AF65-F5344CB8AC3E}">
        <p14:creationId xmlns:p14="http://schemas.microsoft.com/office/powerpoint/2010/main" val="214056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Scale Units and Deployment Stamps</a:t>
            </a:r>
          </a:p>
        </p:txBody>
      </p:sp>
      <p:graphicFrame>
        <p:nvGraphicFramePr>
          <p:cNvPr id="11" name="Chart 10"/>
          <p:cNvGraphicFramePr/>
          <p:nvPr>
            <p:extLst>
              <p:ext uri="{D42A27DB-BD31-4B8C-83A1-F6EECF244321}">
                <p14:modId xmlns:p14="http://schemas.microsoft.com/office/powerpoint/2010/main" val="2008335943"/>
              </p:ext>
            </p:extLst>
          </p:nvPr>
        </p:nvGraphicFramePr>
        <p:xfrm>
          <a:off x="4540695" y="1337022"/>
          <a:ext cx="7787543" cy="381642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033661" y="976982"/>
            <a:ext cx="2592288"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Single Server</a:t>
            </a:r>
          </a:p>
        </p:txBody>
      </p:sp>
      <p:sp>
        <p:nvSpPr>
          <p:cNvPr id="17" name="TextBox 16"/>
          <p:cNvSpPr txBox="1"/>
          <p:nvPr/>
        </p:nvSpPr>
        <p:spPr>
          <a:xfrm>
            <a:off x="4396679" y="976982"/>
            <a:ext cx="7732093"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Stamps / Scale Units + Autoscaling out </a:t>
            </a:r>
          </a:p>
        </p:txBody>
      </p:sp>
      <p:sp>
        <p:nvSpPr>
          <p:cNvPr id="18" name="TextBox 17"/>
          <p:cNvSpPr txBox="1"/>
          <p:nvPr/>
        </p:nvSpPr>
        <p:spPr>
          <a:xfrm>
            <a:off x="406946" y="5354078"/>
            <a:ext cx="11665296" cy="1197251"/>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a:t>
            </a:r>
          </a:p>
        </p:txBody>
      </p:sp>
    </p:spTree>
    <p:extLst>
      <p:ext uri="{BB962C8B-B14F-4D97-AF65-F5344CB8AC3E}">
        <p14:creationId xmlns:p14="http://schemas.microsoft.com/office/powerpoint/2010/main" val="15167808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Scale Units and Deployment Stamps</a:t>
            </a:r>
          </a:p>
        </p:txBody>
      </p:sp>
      <p:sp>
        <p:nvSpPr>
          <p:cNvPr id="7" name="TextBox 6"/>
          <p:cNvSpPr txBox="1"/>
          <p:nvPr/>
        </p:nvSpPr>
        <p:spPr>
          <a:xfrm>
            <a:off x="406946" y="5354078"/>
            <a:ext cx="11427916" cy="14465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Q: A 10 user system costs how much to run in this model ? </a:t>
            </a:r>
          </a:p>
          <a:p>
            <a:pPr>
              <a:lnSpc>
                <a:spcPct val="90000"/>
              </a:lnSpc>
              <a:spcAft>
                <a:spcPts val="600"/>
              </a:spcAft>
            </a:pPr>
            <a:r>
              <a:rPr lang="en-GB" sz="2400" dirty="0">
                <a:gradFill>
                  <a:gsLst>
                    <a:gs pos="2917">
                      <a:schemeClr val="tx1"/>
                    </a:gs>
                    <a:gs pos="30000">
                      <a:schemeClr val="tx1"/>
                    </a:gs>
                  </a:gsLst>
                  <a:lin ang="5400000" scaled="0"/>
                </a:gradFill>
              </a:rPr>
              <a:t>Q: A 1000 user tenant costs how much to run ? </a:t>
            </a:r>
          </a:p>
          <a:p>
            <a:pPr>
              <a:lnSpc>
                <a:spcPct val="90000"/>
              </a:lnSpc>
              <a:spcAft>
                <a:spcPts val="600"/>
              </a:spcAft>
            </a:pPr>
            <a:r>
              <a:rPr lang="en-GB" sz="2400" dirty="0">
                <a:gradFill>
                  <a:gsLst>
                    <a:gs pos="2917">
                      <a:schemeClr val="tx1"/>
                    </a:gs>
                    <a:gs pos="30000">
                      <a:schemeClr val="tx1"/>
                    </a:gs>
                  </a:gsLst>
                  <a:lin ang="5400000" scaled="0"/>
                </a:gradFill>
              </a:rPr>
              <a:t>Q: A 35,000 user tenant costs how much to run ? </a:t>
            </a:r>
          </a:p>
        </p:txBody>
      </p:sp>
      <p:graphicFrame>
        <p:nvGraphicFramePr>
          <p:cNvPr id="11" name="Chart 10"/>
          <p:cNvGraphicFramePr/>
          <p:nvPr>
            <p:extLst>
              <p:ext uri="{D42A27DB-BD31-4B8C-83A1-F6EECF244321}">
                <p14:modId xmlns:p14="http://schemas.microsoft.com/office/powerpoint/2010/main" val="1725066309"/>
              </p:ext>
            </p:extLst>
          </p:nvPr>
        </p:nvGraphicFramePr>
        <p:xfrm>
          <a:off x="3801678" y="1317373"/>
          <a:ext cx="8558273" cy="38164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36199706"/>
              </p:ext>
            </p:extLst>
          </p:nvPr>
        </p:nvGraphicFramePr>
        <p:xfrm>
          <a:off x="406946" y="1337022"/>
          <a:ext cx="3363019" cy="374441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288255" y="995390"/>
            <a:ext cx="3600400"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Single Server (Scale Up)</a:t>
            </a:r>
          </a:p>
        </p:txBody>
      </p:sp>
      <p:sp>
        <p:nvSpPr>
          <p:cNvPr id="17" name="TextBox 16"/>
          <p:cNvSpPr txBox="1"/>
          <p:nvPr/>
        </p:nvSpPr>
        <p:spPr>
          <a:xfrm>
            <a:off x="4396679" y="976982"/>
            <a:ext cx="7732093"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Stamps / Scale Units + Autoscaling out </a:t>
            </a:r>
          </a:p>
        </p:txBody>
      </p:sp>
      <p:sp>
        <p:nvSpPr>
          <p:cNvPr id="18" name="TextBox 17"/>
          <p:cNvSpPr txBox="1"/>
          <p:nvPr/>
        </p:nvSpPr>
        <p:spPr>
          <a:xfrm>
            <a:off x="406946" y="5354078"/>
            <a:ext cx="11665296"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accent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accent2"/>
                </a:solidFill>
              </a:rPr>
              <a:t>~£180 (2x VM instance) </a:t>
            </a:r>
            <a:endParaRPr lang="en-GB"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72 x D1v2 VM or 1x D8V2 VM ? How much are they ?</a:t>
            </a:r>
          </a:p>
        </p:txBody>
      </p:sp>
      <p:sp>
        <p:nvSpPr>
          <p:cNvPr id="20" name="TextBox 19"/>
          <p:cNvSpPr txBox="1"/>
          <p:nvPr/>
        </p:nvSpPr>
        <p:spPr>
          <a:xfrm>
            <a:off x="406946" y="5354078"/>
            <a:ext cx="11665296"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tx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tx2"/>
                </a:solidFill>
              </a:rPr>
              <a:t>~£180 (2x VM instance) </a:t>
            </a: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a:t>
            </a:r>
            <a:r>
              <a:rPr lang="en-GB" dirty="0">
                <a:solidFill>
                  <a:schemeClr val="tx2"/>
                </a:solidFill>
              </a:rPr>
              <a:t>72 x D1v2 VM or 3x G5 VM ? How much are they ?</a:t>
            </a:r>
          </a:p>
        </p:txBody>
      </p:sp>
    </p:spTree>
    <p:extLst>
      <p:ext uri="{BB962C8B-B14F-4D97-AF65-F5344CB8AC3E}">
        <p14:creationId xmlns:p14="http://schemas.microsoft.com/office/powerpoint/2010/main" val="18522714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Using the pricing calculator </a:t>
            </a:r>
          </a:p>
        </p:txBody>
      </p:sp>
      <p:sp>
        <p:nvSpPr>
          <p:cNvPr id="18" name="TextBox 17"/>
          <p:cNvSpPr txBox="1"/>
          <p:nvPr/>
        </p:nvSpPr>
        <p:spPr>
          <a:xfrm>
            <a:off x="406946" y="1120998"/>
            <a:ext cx="11721827"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tx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tx2"/>
                </a:solidFill>
              </a:rPr>
              <a:t>~£180 (2x VM instance) </a:t>
            </a: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a:t>
            </a:r>
            <a:r>
              <a:rPr lang="en-GB" dirty="0">
                <a:solidFill>
                  <a:schemeClr val="tx2"/>
                </a:solidFill>
              </a:rPr>
              <a:t>72 x D1v2 VM or 2x G5 VM ? How much are they ?</a:t>
            </a:r>
          </a:p>
        </p:txBody>
      </p:sp>
      <p:sp>
        <p:nvSpPr>
          <p:cNvPr id="3" name="TextBox 2"/>
          <p:cNvSpPr txBox="1"/>
          <p:nvPr/>
        </p:nvSpPr>
        <p:spPr>
          <a:xfrm>
            <a:off x="385589" y="2633166"/>
            <a:ext cx="11743184" cy="4235006"/>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2"/>
                </a:solidFill>
              </a:rPr>
              <a:t>Compute only pricing (not network or storage, but those costs are trivial).</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10 User tenant = 1 x D1v2 = £90.39/month </a:t>
            </a:r>
            <a:r>
              <a:rPr lang="en-GB" sz="2400" b="1" dirty="0">
                <a:solidFill>
                  <a:srgbClr val="FF0000"/>
                </a:solidFill>
              </a:rPr>
              <a:t>/ 50 	</a:t>
            </a:r>
            <a:r>
              <a:rPr lang="en-GB" sz="2400" dirty="0">
                <a:gradFill>
                  <a:gsLst>
                    <a:gs pos="2917">
                      <a:schemeClr val="tx1"/>
                    </a:gs>
                    <a:gs pos="30000">
                      <a:schemeClr val="tx1"/>
                    </a:gs>
                  </a:gsLst>
                  <a:lin ang="5400000" scaled="0"/>
                </a:gradFill>
              </a:rPr>
              <a:t>= £1.80 per 10 user tenant</a:t>
            </a:r>
          </a:p>
          <a:p>
            <a:pPr>
              <a:lnSpc>
                <a:spcPct val="90000"/>
              </a:lnSpc>
              <a:spcAft>
                <a:spcPts val="600"/>
              </a:spcAft>
            </a:pPr>
            <a:r>
              <a:rPr lang="en-GB" sz="2400" dirty="0">
                <a:gradFill>
                  <a:gsLst>
                    <a:gs pos="2917">
                      <a:schemeClr val="tx1"/>
                    </a:gs>
                    <a:gs pos="30000">
                      <a:schemeClr val="tx1"/>
                    </a:gs>
                  </a:gsLst>
                  <a:lin ang="5400000" scaled="0"/>
                </a:gradFill>
              </a:rPr>
              <a:t>1000 User tenant = 2 x D1v2 = £180.77 / month = £180 per 1000 user tenant</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35,000 User tenant = Either :- </a:t>
            </a:r>
          </a:p>
          <a:p>
            <a:pPr>
              <a:lnSpc>
                <a:spcPct val="90000"/>
              </a:lnSpc>
              <a:spcAft>
                <a:spcPts val="600"/>
              </a:spcAft>
            </a:pPr>
            <a:r>
              <a:rPr lang="en-GB" sz="2400" dirty="0">
                <a:gradFill>
                  <a:gsLst>
                    <a:gs pos="2917">
                      <a:schemeClr val="tx1"/>
                    </a:gs>
                    <a:gs pos="30000">
                      <a:schemeClr val="tx1"/>
                    </a:gs>
                  </a:gsLst>
                  <a:lin ang="5400000" scaled="0"/>
                </a:gradFill>
              </a:rPr>
              <a:t>72	x D1v2 = £6,507 / month / 1		 = £6,507 per 1000 user tenant</a:t>
            </a:r>
          </a:p>
          <a:p>
            <a:pPr>
              <a:lnSpc>
                <a:spcPct val="90000"/>
              </a:lnSpc>
              <a:spcAft>
                <a:spcPts val="600"/>
              </a:spcAft>
            </a:pPr>
            <a:r>
              <a:rPr lang="en-GB" sz="2400" dirty="0">
                <a:gradFill>
                  <a:gsLst>
                    <a:gs pos="2917">
                      <a:schemeClr val="tx1"/>
                    </a:gs>
                    <a:gs pos="30000">
                      <a:schemeClr val="tx1"/>
                    </a:gs>
                  </a:gsLst>
                  <a:lin ang="5400000" scaled="0"/>
                </a:gradFill>
              </a:rPr>
              <a:t>3	x G5 	 = £18,465 / month			 = £18,465 per 35,000 user tenant</a:t>
            </a:r>
          </a:p>
          <a:p>
            <a:pPr>
              <a:lnSpc>
                <a:spcPct val="90000"/>
              </a:lnSpc>
              <a:spcAft>
                <a:spcPts val="600"/>
              </a:spcAft>
            </a:pPr>
            <a:r>
              <a:rPr lang="en-GB" sz="2400" dirty="0">
                <a:solidFill>
                  <a:schemeClr val="bg2"/>
                </a:solidFill>
              </a:rPr>
              <a:t>So you can save 2/3 on your compute costs by taking this approach if your app will chunk down.</a:t>
            </a:r>
          </a:p>
        </p:txBody>
      </p:sp>
    </p:spTree>
    <p:extLst>
      <p:ext uri="{BB962C8B-B14F-4D97-AF65-F5344CB8AC3E}">
        <p14:creationId xmlns:p14="http://schemas.microsoft.com/office/powerpoint/2010/main" val="18994012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Impact of autoscaling my stamps</a:t>
            </a:r>
          </a:p>
        </p:txBody>
      </p:sp>
      <p:sp>
        <p:nvSpPr>
          <p:cNvPr id="3" name="TextBox 2"/>
          <p:cNvSpPr txBox="1"/>
          <p:nvPr/>
        </p:nvSpPr>
        <p:spPr>
          <a:xfrm>
            <a:off x="457597" y="1092943"/>
            <a:ext cx="11743184" cy="5832366"/>
          </a:xfrm>
          <a:prstGeom prst="rect">
            <a:avLst/>
          </a:prstGeom>
          <a:noFill/>
        </p:spPr>
        <p:txBody>
          <a:bodyPr wrap="square" lIns="182880" tIns="146304" rIns="182880" bIns="146304" rtlCol="0">
            <a:spAutoFit/>
          </a:bodyPr>
          <a:lstStyle/>
          <a:p>
            <a:pPr>
              <a:lnSpc>
                <a:spcPct val="90000"/>
              </a:lnSpc>
              <a:spcAft>
                <a:spcPts val="600"/>
              </a:spcAft>
            </a:pPr>
            <a:r>
              <a:rPr lang="en-GB" b="1" dirty="0">
                <a:gradFill>
                  <a:gsLst>
                    <a:gs pos="2917">
                      <a:schemeClr val="tx1"/>
                    </a:gs>
                    <a:gs pos="30000">
                      <a:schemeClr val="tx1"/>
                    </a:gs>
                  </a:gsLst>
                  <a:lin ang="5400000" scaled="0"/>
                </a:gradFill>
              </a:rPr>
              <a:t>Lets take the 35,000 User tenant using 72 x D1v2 = £6,507 per 1000 user tenant / month</a:t>
            </a:r>
          </a:p>
          <a:p>
            <a:pPr>
              <a:lnSpc>
                <a:spcPct val="90000"/>
              </a:lnSpc>
              <a:spcAft>
                <a:spcPts val="600"/>
              </a:spcAft>
            </a:pPr>
            <a:endParaRPr lang="en-GB"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That’s peak load, you will more than likely not need 72x D1v2 servers running permanently. </a:t>
            </a:r>
          </a:p>
          <a:p>
            <a:pPr>
              <a:lnSpc>
                <a:spcPct val="90000"/>
              </a:lnSpc>
              <a:spcAft>
                <a:spcPts val="600"/>
              </a:spcAft>
            </a:pPr>
            <a:endParaRPr lang="en-GB"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What’s the idle rate and do you need to smooth out bursty demand? </a:t>
            </a:r>
          </a:p>
          <a:p>
            <a:pPr>
              <a:lnSpc>
                <a:spcPct val="90000"/>
              </a:lnSpc>
              <a:spcAft>
                <a:spcPts val="600"/>
              </a:spcAft>
            </a:pPr>
            <a:endParaRPr lang="en-GB" sz="2000"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Overnight do you only need 12 servers, or maybe just 2 ? </a:t>
            </a:r>
          </a:p>
          <a:p>
            <a:pPr>
              <a:lnSpc>
                <a:spcPct val="90000"/>
              </a:lnSpc>
              <a:spcAft>
                <a:spcPts val="600"/>
              </a:spcAft>
            </a:pPr>
            <a:endParaRPr lang="en-GB"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If we only run 72 servers half of the time but can </a:t>
            </a:r>
            <a:r>
              <a:rPr lang="en-GB" dirty="0" err="1">
                <a:gradFill>
                  <a:gsLst>
                    <a:gs pos="2917">
                      <a:schemeClr val="tx1"/>
                    </a:gs>
                    <a:gs pos="30000">
                      <a:schemeClr val="tx1"/>
                    </a:gs>
                  </a:gsLst>
                  <a:lin ang="5400000" scaled="0"/>
                </a:gradFill>
              </a:rPr>
              <a:t>autoscale</a:t>
            </a:r>
            <a:r>
              <a:rPr lang="en-GB" dirty="0">
                <a:gradFill>
                  <a:gsLst>
                    <a:gs pos="2917">
                      <a:schemeClr val="tx1"/>
                    </a:gs>
                    <a:gs pos="30000">
                      <a:schemeClr val="tx1"/>
                    </a:gs>
                  </a:gsLst>
                  <a:lin ang="5400000" scaled="0"/>
                </a:gradFill>
              </a:rPr>
              <a:t> up to 72 for the other half of the time then our service cost is actually. </a:t>
            </a:r>
          </a:p>
          <a:p>
            <a:pPr>
              <a:lnSpc>
                <a:spcPct val="90000"/>
              </a:lnSpc>
              <a:spcAft>
                <a:spcPts val="600"/>
              </a:spcAft>
            </a:pPr>
            <a:endParaRPr lang="en-GB" dirty="0">
              <a:gradFill>
                <a:gsLst>
                  <a:gs pos="2917">
                    <a:schemeClr val="tx1"/>
                  </a:gs>
                  <a:gs pos="30000">
                    <a:schemeClr val="tx1"/>
                  </a:gs>
                </a:gsLst>
                <a:lin ang="5400000" scaled="0"/>
              </a:gradFill>
            </a:endParaRPr>
          </a:p>
          <a:p>
            <a:pPr>
              <a:lnSpc>
                <a:spcPct val="90000"/>
              </a:lnSpc>
              <a:spcAft>
                <a:spcPts val="600"/>
              </a:spcAft>
            </a:pPr>
            <a:r>
              <a:rPr lang="en-GB" b="1" dirty="0">
                <a:gradFill>
                  <a:gsLst>
                    <a:gs pos="2917">
                      <a:schemeClr val="tx1"/>
                    </a:gs>
                    <a:gs pos="30000">
                      <a:schemeClr val="tx1"/>
                    </a:gs>
                  </a:gsLst>
                  <a:lin ang="5400000" scaled="0"/>
                </a:gradFill>
              </a:rPr>
              <a:t>£6,507 / month * Autoscaling Ratio of 50% = £3253.50 / month</a:t>
            </a:r>
          </a:p>
          <a:p>
            <a:pPr>
              <a:lnSpc>
                <a:spcPct val="90000"/>
              </a:lnSpc>
              <a:spcAft>
                <a:spcPts val="600"/>
              </a:spcAft>
            </a:pPr>
            <a:endParaRPr lang="en-GB" sz="2000" dirty="0">
              <a:gradFill>
                <a:gsLst>
                  <a:gs pos="2917">
                    <a:schemeClr val="tx1"/>
                  </a:gs>
                  <a:gs pos="30000">
                    <a:schemeClr val="tx1"/>
                  </a:gs>
                </a:gsLst>
                <a:lin ang="5400000" scaled="0"/>
              </a:gradFill>
            </a:endParaRPr>
          </a:p>
          <a:p>
            <a:pPr>
              <a:lnSpc>
                <a:spcPct val="90000"/>
              </a:lnSpc>
              <a:spcAft>
                <a:spcPts val="600"/>
              </a:spcAft>
            </a:pPr>
            <a:r>
              <a:rPr lang="en-GB" sz="2000" dirty="0">
                <a:gradFill>
                  <a:gsLst>
                    <a:gs pos="2917">
                      <a:schemeClr val="tx1"/>
                    </a:gs>
                    <a:gs pos="30000">
                      <a:schemeClr val="tx1"/>
                    </a:gs>
                  </a:gsLst>
                  <a:lin ang="5400000" scaled="0"/>
                </a:gradFill>
              </a:rPr>
              <a:t>And if we only run 2 servers overnight (A D1v2 costs £0.12 / hour) and burst up to 72 in the day for 12 hours.</a:t>
            </a:r>
          </a:p>
          <a:p>
            <a:pPr>
              <a:lnSpc>
                <a:spcPct val="90000"/>
              </a:lnSpc>
              <a:spcAft>
                <a:spcPts val="600"/>
              </a:spcAft>
            </a:pPr>
            <a:endParaRPr lang="en-GB" sz="2000" dirty="0">
              <a:gradFill>
                <a:gsLst>
                  <a:gs pos="2917">
                    <a:schemeClr val="tx1"/>
                  </a:gs>
                  <a:gs pos="30000">
                    <a:schemeClr val="tx1"/>
                  </a:gs>
                </a:gsLst>
                <a:lin ang="5400000" scaled="0"/>
              </a:gradFill>
            </a:endParaRPr>
          </a:p>
          <a:p>
            <a:pPr>
              <a:lnSpc>
                <a:spcPct val="90000"/>
              </a:lnSpc>
              <a:spcAft>
                <a:spcPts val="600"/>
              </a:spcAft>
            </a:pPr>
            <a:r>
              <a:rPr lang="en-GB" sz="2400" b="1" dirty="0">
                <a:gradFill>
                  <a:gsLst>
                    <a:gs pos="2917">
                      <a:schemeClr val="tx1"/>
                    </a:gs>
                    <a:gs pos="30000">
                      <a:schemeClr val="tx1"/>
                    </a:gs>
                  </a:gsLst>
                  <a:lin ang="5400000" scaled="0"/>
                </a:gradFill>
              </a:rPr>
              <a:t>((2x12)+(72*12))(*7*4.3)*(£0.12) = £454 / month</a:t>
            </a:r>
          </a:p>
        </p:txBody>
      </p:sp>
    </p:spTree>
    <p:extLst>
      <p:ext uri="{BB962C8B-B14F-4D97-AF65-F5344CB8AC3E}">
        <p14:creationId xmlns:p14="http://schemas.microsoft.com/office/powerpoint/2010/main" val="2977824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2883767"/>
          </a:xfrm>
        </p:spPr>
        <p:txBody>
          <a:bodyPr/>
          <a:lstStyle/>
          <a:p>
            <a:r>
              <a:rPr lang="en-GB" dirty="0">
                <a:solidFill>
                  <a:schemeClr val="tx1"/>
                </a:solidFill>
              </a:rPr>
              <a:t>Let’s just reflect on that for a moment, from £18,465/month to £454 / month !!!</a:t>
            </a:r>
            <a:endParaRPr lang="en-US" dirty="0">
              <a:solidFill>
                <a:schemeClr val="tx1"/>
              </a:solidFill>
            </a:endParaRP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3041536326"/>
      </p:ext>
    </p:extLst>
  </p:cSld>
  <p:clrMapOvr>
    <a:overrideClrMapping bg1="dk1" tx1="lt1" bg2="dk2" tx2="lt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1120998"/>
            <a:ext cx="5804103" cy="4700091"/>
          </a:xfrm>
          <a:solidFill>
            <a:srgbClr val="002050">
              <a:alpha val="75000"/>
            </a:srgbClr>
          </a:solidFill>
        </p:spPr>
        <p:txBody>
          <a:bodyPr vert="horz" wrap="square" lIns="146304" tIns="91440" rIns="146304" bIns="91440" rtlCol="0" anchor="t" anchorCtr="0">
            <a:noAutofit/>
          </a:bodyPr>
          <a:lstStyle/>
          <a:p>
            <a:r>
              <a:rPr lang="en-GB" dirty="0">
                <a:solidFill>
                  <a:schemeClr val="accent4">
                    <a:lumMod val="20000"/>
                    <a:lumOff val="80000"/>
                  </a:schemeClr>
                </a:solidFill>
              </a:rPr>
              <a:t>Data Tier Scaling</a:t>
            </a:r>
            <a:br>
              <a:rPr lang="en-GB" sz="4800" dirty="0">
                <a:solidFill>
                  <a:srgbClr val="002050"/>
                </a:solidFill>
              </a:rPr>
            </a:br>
            <a:br>
              <a:rPr lang="en-GB" sz="4800" dirty="0">
                <a:solidFill>
                  <a:srgbClr val="002050"/>
                </a:solidFill>
              </a:rPr>
            </a:br>
            <a:r>
              <a:rPr lang="en-US" sz="4800" dirty="0"/>
              <a:t>What about the data tier, isn’t that the hardest tier to scale? </a:t>
            </a:r>
            <a:endParaRPr lang="en-US" sz="3200" dirty="0">
              <a:solidFill>
                <a:schemeClr val="tx1"/>
              </a:solidFill>
            </a:endParaRPr>
          </a:p>
        </p:txBody>
      </p:sp>
    </p:spTree>
    <p:extLst>
      <p:ext uri="{BB962C8B-B14F-4D97-AF65-F5344CB8AC3E}">
        <p14:creationId xmlns:p14="http://schemas.microsoft.com/office/powerpoint/2010/main" val="1971661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265014"/>
            <a:ext cx="11414305" cy="4519831"/>
          </a:xfrm>
        </p:spPr>
        <p:txBody>
          <a:bodyPr/>
          <a:lstStyle/>
          <a:p>
            <a:pPr marL="514350" indent="-514350">
              <a:buFont typeface="+mj-lt"/>
              <a:buAutoNum type="arabicPeriod"/>
            </a:pPr>
            <a:r>
              <a:rPr lang="en-GB" sz="2400" dirty="0"/>
              <a:t>Fire Alarms </a:t>
            </a:r>
          </a:p>
          <a:p>
            <a:pPr marL="514350" indent="-514350">
              <a:buFont typeface="+mj-lt"/>
              <a:buAutoNum type="arabicPeriod"/>
            </a:pPr>
            <a:endParaRPr lang="en-GB" sz="2400" dirty="0"/>
          </a:p>
          <a:p>
            <a:pPr marL="514350" indent="-514350">
              <a:buFont typeface="+mj-lt"/>
              <a:buAutoNum type="arabicPeriod"/>
            </a:pPr>
            <a:r>
              <a:rPr lang="en-GB" sz="2400" dirty="0"/>
              <a:t>Emergency Exits</a:t>
            </a:r>
          </a:p>
          <a:p>
            <a:pPr marL="514350" indent="-514350">
              <a:buFont typeface="+mj-lt"/>
              <a:buAutoNum type="arabicPeriod"/>
            </a:pPr>
            <a:endParaRPr lang="en-GB" sz="2400" dirty="0"/>
          </a:p>
          <a:p>
            <a:pPr marL="514350" indent="-514350">
              <a:buFont typeface="+mj-lt"/>
              <a:buAutoNum type="arabicPeriod"/>
            </a:pPr>
            <a:r>
              <a:rPr lang="en-GB" sz="2400" dirty="0"/>
              <a:t>Toilets</a:t>
            </a:r>
          </a:p>
          <a:p>
            <a:pPr marL="514350" indent="-514350">
              <a:buFont typeface="+mj-lt"/>
              <a:buAutoNum type="arabicPeriod"/>
            </a:pPr>
            <a:endParaRPr lang="en-GB" sz="2400" dirty="0"/>
          </a:p>
          <a:p>
            <a:pPr marL="514350" indent="-514350">
              <a:buFont typeface="+mj-lt"/>
              <a:buAutoNum type="arabicPeriod"/>
            </a:pPr>
            <a:r>
              <a:rPr lang="en-GB" sz="2400" dirty="0"/>
              <a:t>Lunch and Dietary Requirements</a:t>
            </a:r>
          </a:p>
          <a:p>
            <a:pPr marL="514350" indent="-514350">
              <a:buFont typeface="+mj-lt"/>
              <a:buAutoNum type="arabicPeriod"/>
            </a:pPr>
            <a:endParaRPr lang="en-GB" sz="2400" dirty="0"/>
          </a:p>
          <a:p>
            <a:pPr marL="514350" indent="-514350">
              <a:buFont typeface="+mj-lt"/>
              <a:buAutoNum type="arabicPeriod"/>
            </a:pPr>
            <a:r>
              <a:rPr lang="en-GB" sz="2400" dirty="0"/>
              <a:t>Feedback forms and today’s website http://aka.ms/azurevipevent (code = 901031)</a:t>
            </a:r>
          </a:p>
          <a:p>
            <a:pPr marL="514350" indent="-514350">
              <a:buFont typeface="+mj-lt"/>
              <a:buAutoNum type="arabicPeriod"/>
            </a:pPr>
            <a:endParaRPr lang="en-GB" sz="2400" dirty="0"/>
          </a:p>
          <a:p>
            <a:pPr marL="514350" indent="-514350">
              <a:buFont typeface="+mj-lt"/>
              <a:buAutoNum type="arabicPeriod"/>
            </a:pPr>
            <a:r>
              <a:rPr lang="en-GB" sz="2400" dirty="0"/>
              <a:t>E&amp;OE </a:t>
            </a:r>
            <a:r>
              <a:rPr lang="en-GB" sz="2400"/>
              <a:t>on pricing.</a:t>
            </a:r>
            <a:endParaRPr lang="en-GB" sz="2400" dirty="0"/>
          </a:p>
          <a:p>
            <a:pPr marL="514350" indent="-514350">
              <a:buFont typeface="+mj-lt"/>
              <a:buAutoNum type="arabicPeriod"/>
            </a:pPr>
            <a:endParaRPr lang="en-GB" sz="2400" dirty="0"/>
          </a:p>
          <a:p>
            <a:pPr marL="514350" indent="-514350">
              <a:buFont typeface="+mj-lt"/>
              <a:buAutoNum type="arabicPeriod"/>
            </a:pPr>
            <a:r>
              <a:rPr lang="en-GB" sz="2400" dirty="0"/>
              <a:t>Group Discussion and 1-2-1 Office Hours</a:t>
            </a:r>
          </a:p>
        </p:txBody>
      </p:sp>
      <p:sp>
        <p:nvSpPr>
          <p:cNvPr id="3" name="Title 2"/>
          <p:cNvSpPr>
            <a:spLocks noGrp="1"/>
          </p:cNvSpPr>
          <p:nvPr>
            <p:ph type="title"/>
          </p:nvPr>
        </p:nvSpPr>
        <p:spPr>
          <a:xfrm>
            <a:off x="313581" y="313357"/>
            <a:ext cx="8229535" cy="876041"/>
          </a:xfrm>
        </p:spPr>
        <p:txBody>
          <a:bodyPr/>
          <a:lstStyle/>
          <a:p>
            <a:r>
              <a:rPr lang="en-GB" sz="4400" dirty="0">
                <a:solidFill>
                  <a:srgbClr val="002050"/>
                </a:solidFill>
              </a:rPr>
              <a:t>Housekeeping</a:t>
            </a:r>
          </a:p>
        </p:txBody>
      </p:sp>
    </p:spTree>
    <p:extLst>
      <p:ext uri="{BB962C8B-B14F-4D97-AF65-F5344CB8AC3E}">
        <p14:creationId xmlns:p14="http://schemas.microsoft.com/office/powerpoint/2010/main" val="1642697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16676"/>
            <a:ext cx="12049298" cy="932563"/>
          </a:xfrm>
        </p:spPr>
        <p:txBody>
          <a:bodyPr/>
          <a:lstStyle/>
          <a:p>
            <a:r>
              <a:rPr lang="en-GB" sz="5400" dirty="0"/>
              <a:t>Use an appropriate type of Store </a:t>
            </a:r>
          </a:p>
        </p:txBody>
      </p:sp>
      <p:graphicFrame>
        <p:nvGraphicFramePr>
          <p:cNvPr id="4" name="Table 3"/>
          <p:cNvGraphicFramePr>
            <a:graphicFrameLocks noGrp="1"/>
          </p:cNvGraphicFramePr>
          <p:nvPr>
            <p:extLst>
              <p:ext uri="{D42A27DB-BD31-4B8C-83A1-F6EECF244321}">
                <p14:modId xmlns:p14="http://schemas.microsoft.com/office/powerpoint/2010/main" val="1474254890"/>
              </p:ext>
            </p:extLst>
          </p:nvPr>
        </p:nvGraphicFramePr>
        <p:xfrm>
          <a:off x="397485" y="1070029"/>
          <a:ext cx="11869424" cy="5528988"/>
        </p:xfrm>
        <a:graphic>
          <a:graphicData uri="http://schemas.openxmlformats.org/drawingml/2006/table">
            <a:tbl>
              <a:tblPr firstRow="1" firstCol="1">
                <a:tableStyleId>{37CE84F3-28C3-443E-9E96-99CF82512B78}</a:tableStyleId>
              </a:tblPr>
              <a:tblGrid>
                <a:gridCol w="2622544">
                  <a:extLst>
                    <a:ext uri="{9D8B030D-6E8A-4147-A177-3AD203B41FA5}">
                      <a16:colId xmlns:a16="http://schemas.microsoft.com/office/drawing/2014/main" val="1024634685"/>
                    </a:ext>
                  </a:extLst>
                </a:gridCol>
                <a:gridCol w="1785076">
                  <a:extLst>
                    <a:ext uri="{9D8B030D-6E8A-4147-A177-3AD203B41FA5}">
                      <a16:colId xmlns:a16="http://schemas.microsoft.com/office/drawing/2014/main" val="2722542833"/>
                    </a:ext>
                  </a:extLst>
                </a:gridCol>
                <a:gridCol w="1374462">
                  <a:extLst>
                    <a:ext uri="{9D8B030D-6E8A-4147-A177-3AD203B41FA5}">
                      <a16:colId xmlns:a16="http://schemas.microsoft.com/office/drawing/2014/main" val="1226943663"/>
                    </a:ext>
                  </a:extLst>
                </a:gridCol>
                <a:gridCol w="1453388">
                  <a:extLst>
                    <a:ext uri="{9D8B030D-6E8A-4147-A177-3AD203B41FA5}">
                      <a16:colId xmlns:a16="http://schemas.microsoft.com/office/drawing/2014/main" val="1293770781"/>
                    </a:ext>
                  </a:extLst>
                </a:gridCol>
                <a:gridCol w="1453388">
                  <a:extLst>
                    <a:ext uri="{9D8B030D-6E8A-4147-A177-3AD203B41FA5}">
                      <a16:colId xmlns:a16="http://schemas.microsoft.com/office/drawing/2014/main" val="211746891"/>
                    </a:ext>
                  </a:extLst>
                </a:gridCol>
                <a:gridCol w="3180566">
                  <a:extLst>
                    <a:ext uri="{9D8B030D-6E8A-4147-A177-3AD203B41FA5}">
                      <a16:colId xmlns:a16="http://schemas.microsoft.com/office/drawing/2014/main" val="3748569952"/>
                    </a:ext>
                  </a:extLst>
                </a:gridCol>
              </a:tblGrid>
              <a:tr h="519842">
                <a:tc>
                  <a:txBody>
                    <a:bodyPr/>
                    <a:lstStyle/>
                    <a:p>
                      <a:pPr algn="l"/>
                      <a:r>
                        <a:rPr lang="en-US" sz="1600" dirty="0"/>
                        <a:t>Storage Mechanism</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Interaction</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Starts</a:t>
                      </a:r>
                      <a:r>
                        <a:rPr lang="en-US" sz="1600" baseline="0" dirty="0"/>
                        <a:t> at (</a:t>
                      </a:r>
                      <a:r>
                        <a:rPr lang="en-US" sz="1600" baseline="0" dirty="0" err="1"/>
                        <a:t>Avg</a:t>
                      </a:r>
                      <a:r>
                        <a:rPr lang="en-US" sz="1600" baseline="0" dirty="0"/>
                        <a:t>)*</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Min 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Max</a:t>
                      </a:r>
                      <a:r>
                        <a:rPr lang="en-US" sz="1600" baseline="0" dirty="0"/>
                        <a:t> TB</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Use Case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067554"/>
                  </a:ext>
                </a:extLst>
              </a:tr>
              <a:tr h="519842">
                <a:tc>
                  <a:txBody>
                    <a:bodyPr/>
                    <a:lstStyle/>
                    <a:p>
                      <a:pPr algn="l"/>
                      <a:r>
                        <a:rPr lang="en-GB" sz="1400" b="0" dirty="0"/>
                        <a:t>Azure ‘Cool’ Block Blob storage</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£0.01/GB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i="1" dirty="0"/>
                        <a:t>Archive</a:t>
                      </a:r>
                      <a:r>
                        <a:rPr lang="en-GB" sz="1100" b="0" i="1" baseline="0" dirty="0"/>
                        <a:t>, nearline unstructured https storage</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944902051"/>
                  </a:ext>
                </a:extLst>
              </a:tr>
              <a:tr h="519842">
                <a:tc>
                  <a:txBody>
                    <a:bodyPr/>
                    <a:lstStyle/>
                    <a:p>
                      <a:pPr algn="l"/>
                      <a:r>
                        <a:rPr lang="en-GB" sz="1400" b="0" dirty="0"/>
                        <a:t>Azure</a:t>
                      </a:r>
                      <a:r>
                        <a:rPr lang="en-GB" sz="1400" b="0" baseline="0" dirty="0"/>
                        <a:t> ‘</a:t>
                      </a:r>
                      <a:r>
                        <a:rPr lang="en-GB" sz="1400" b="0" dirty="0"/>
                        <a:t>Hot’ Block</a:t>
                      </a:r>
                      <a:r>
                        <a:rPr lang="en-GB" sz="1400" b="0" baseline="0" dirty="0"/>
                        <a:t> </a:t>
                      </a:r>
                      <a:r>
                        <a:rPr lang="en-GB" sz="1400" b="0" dirty="0"/>
                        <a:t>Blob</a:t>
                      </a:r>
                      <a:r>
                        <a:rPr lang="en-GB" sz="1400" b="0" baseline="0" dirty="0"/>
                        <a:t> storage</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£0.02/GB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Online unstructured</a:t>
                      </a:r>
                      <a:r>
                        <a:rPr lang="en-GB" sz="1100" b="0" baseline="0" dirty="0"/>
                        <a:t> </a:t>
                      </a:r>
                      <a:r>
                        <a:rPr lang="en-GB" sz="1100" b="0" i="1" baseline="0" dirty="0"/>
                        <a:t>https </a:t>
                      </a:r>
                      <a:r>
                        <a:rPr lang="en-GB" sz="1100" b="0" baseline="0" dirty="0"/>
                        <a:t>storage</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04289108"/>
                  </a:ext>
                </a:extLst>
              </a:tr>
              <a:tr h="578528">
                <a:tc>
                  <a:txBody>
                    <a:bodyPr/>
                    <a:lstStyle/>
                    <a:p>
                      <a:pPr algn="l"/>
                      <a:r>
                        <a:rPr lang="en-GB" sz="1400" b="0" dirty="0"/>
                        <a:t>Azure Virtual Machine Disk / Page Blob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£0.05/GB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500</a:t>
                      </a:r>
                    </a:p>
                    <a:p>
                      <a:pPr algn="ctr"/>
                      <a:r>
                        <a:rPr lang="en-GB" sz="1400" b="0" dirty="0"/>
                        <a:t>(Not per VM)</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High Performance storage,</a:t>
                      </a:r>
                      <a:r>
                        <a:rPr lang="en-GB" sz="1100" b="0" baseline="0" dirty="0"/>
                        <a:t> up to 500 IOPS per disk volume (up to max volumes per VM type).</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13234710"/>
                  </a:ext>
                </a:extLst>
              </a:tr>
              <a:tr h="578528">
                <a:tc>
                  <a:txBody>
                    <a:bodyPr/>
                    <a:lstStyle/>
                    <a:p>
                      <a:pPr algn="l"/>
                      <a:r>
                        <a:rPr lang="en-GB" sz="1400" b="0" dirty="0"/>
                        <a:t>Azure Table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£0.07/GB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Tabular, non-relational (NoSQL)</a:t>
                      </a:r>
                      <a:r>
                        <a:rPr lang="en-GB" sz="1100" b="0" baseline="0" dirty="0"/>
                        <a:t> Mass-scale dictionary </a:t>
                      </a:r>
                      <a:r>
                        <a:rPr lang="en-GB" sz="1100" b="0" i="1" baseline="0" dirty="0"/>
                        <a:t>https </a:t>
                      </a:r>
                      <a:r>
                        <a:rPr lang="en-GB" sz="1100" b="0" baseline="0" dirty="0"/>
                        <a:t>lookup service</a:t>
                      </a:r>
                      <a:r>
                        <a:rPr lang="en-GB" sz="1100" b="0" dirty="0"/>
                        <a:t>,</a:t>
                      </a:r>
                      <a:r>
                        <a:rPr lang="en-GB" sz="1100" b="0" baseline="0" dirty="0"/>
                        <a:t> partitioned by default, no secondary indexes allowed.</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618667261"/>
                  </a:ext>
                </a:extLst>
              </a:tr>
              <a:tr h="754585">
                <a:tc>
                  <a:txBody>
                    <a:bodyPr/>
                    <a:lstStyle/>
                    <a:p>
                      <a:pPr algn="l"/>
                      <a:r>
                        <a:rPr lang="en-GB" sz="1400" b="0" dirty="0"/>
                        <a:t>Azure Premium Virtual Machine Disk/ Page Blob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£0.13/GB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128</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35</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l"/>
                      <a:r>
                        <a:rPr lang="en-GB" sz="1100" b="0" dirty="0"/>
                        <a:t>GUARANTEED</a:t>
                      </a:r>
                      <a:r>
                        <a:rPr lang="en-GB" sz="1100" b="0" baseline="0" dirty="0"/>
                        <a:t> High </a:t>
                      </a:r>
                      <a:r>
                        <a:rPr lang="en-GB" sz="1100" b="0" dirty="0"/>
                        <a:t>Performance</a:t>
                      </a:r>
                      <a:r>
                        <a:rPr lang="en-GB" sz="1100" b="0" baseline="0" dirty="0"/>
                        <a:t> storage, up to 5000 IOPS per disk volume (up to max volumes per VM type &gt; </a:t>
                      </a:r>
                      <a:r>
                        <a:rPr lang="en-GB" sz="1100" dirty="0"/>
                        <a:t>80,000 IOPS &amp; 2TB</a:t>
                      </a:r>
                      <a:r>
                        <a:rPr lang="en-GB" sz="1100" baseline="0" dirty="0"/>
                        <a:t> / Second</a:t>
                      </a:r>
                      <a:r>
                        <a:rPr lang="en-GB" sz="1100" b="0" baseline="0" dirty="0"/>
                        <a:t>).</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41643050"/>
                  </a:ext>
                </a:extLst>
              </a:tr>
              <a:tr h="3594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dirty="0"/>
                        <a:t>Azure SQL</a:t>
                      </a:r>
                      <a:r>
                        <a:rPr lang="en-GB" sz="1400" b="0" baseline="0" dirty="0"/>
                        <a:t> Database Basic</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a:t>
                      </a:r>
                      <a:r>
                        <a:rPr lang="en-GB" sz="1400" b="0" i="1" baseline="0" dirty="0"/>
                        <a:t> (TDS)</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£2.33/GB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i="1" dirty="0"/>
                        <a:t>Tabular,</a:t>
                      </a:r>
                      <a:r>
                        <a:rPr lang="en-GB" sz="1100" b="0" i="1" baseline="0" dirty="0"/>
                        <a:t> Scalable, Classic Relational DBMS, Always On</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391369146"/>
                  </a:ext>
                </a:extLst>
              </a:tr>
              <a:tr h="359439">
                <a:tc>
                  <a:txBody>
                    <a:bodyPr/>
                    <a:lstStyle/>
                    <a:p>
                      <a:pPr algn="l"/>
                      <a:r>
                        <a:rPr lang="en-GB" sz="1400" b="0" dirty="0"/>
                        <a:t>Azure SQL Data</a:t>
                      </a:r>
                      <a:r>
                        <a:rPr lang="en-GB" sz="1400" b="0" baseline="0" dirty="0"/>
                        <a:t> Warehouse</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 </a:t>
                      </a:r>
                      <a:r>
                        <a:rPr lang="en-GB" sz="1400" b="0" i="1" baseline="0" dirty="0"/>
                        <a:t>(TDS)</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£1.03/GB * </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1024</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~250 Compressed</a:t>
                      </a:r>
                      <a:r>
                        <a:rPr lang="en-GB" sz="1400" b="0" i="1" baseline="0" dirty="0"/>
                        <a:t> (~1PB)</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baseline="0" dirty="0"/>
                        <a:t>Scalable, </a:t>
                      </a:r>
                      <a:r>
                        <a:rPr lang="en-GB" sz="1100" b="0" i="1" dirty="0"/>
                        <a:t>Tabular,</a:t>
                      </a:r>
                      <a:r>
                        <a:rPr lang="en-GB" sz="1100" b="0" i="1" baseline="0" dirty="0"/>
                        <a:t> </a:t>
                      </a:r>
                      <a:r>
                        <a:rPr lang="en-GB" sz="1100" b="0" dirty="0"/>
                        <a:t>Parallelized</a:t>
                      </a:r>
                      <a:r>
                        <a:rPr lang="en-GB" sz="1100" b="0" baseline="0" dirty="0"/>
                        <a:t>, </a:t>
                      </a:r>
                      <a:r>
                        <a:rPr lang="en-GB" sz="1100" b="0" i="1" baseline="0" dirty="0"/>
                        <a:t>Relational DBMS, can be paused.</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883230430"/>
                  </a:ext>
                </a:extLst>
              </a:tr>
              <a:tr h="402471">
                <a:tc>
                  <a:txBody>
                    <a:bodyPr/>
                    <a:lstStyle/>
                    <a:p>
                      <a:pPr algn="l"/>
                      <a:r>
                        <a:rPr lang="en-GB" sz="1400" b="0" i="0" dirty="0"/>
                        <a:t>DocumentDB</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a:t>
                      </a:r>
                      <a:r>
                        <a:rPr lang="en-GB" sz="1400" b="0" i="1" dirty="0"/>
                        <a:t>s</a:t>
                      </a:r>
                      <a:endParaRPr lang="en-GB" sz="1400" b="0" i="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£4.62/GB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1</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0.01 (10GB)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l"/>
                      <a:r>
                        <a:rPr lang="en-GB" sz="1100" b="0" i="0" dirty="0"/>
                        <a:t>JSON Indexed document</a:t>
                      </a:r>
                      <a:r>
                        <a:rPr lang="en-GB" sz="1100" b="0" i="0" baseline="0" dirty="0"/>
                        <a:t> storage, can be partitioned. </a:t>
                      </a:r>
                      <a:endParaRPr lang="en-GB" sz="1100" b="0" i="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990759576"/>
                  </a:ext>
                </a:extLst>
              </a:tr>
              <a:tr h="402471">
                <a:tc>
                  <a:txBody>
                    <a:bodyPr/>
                    <a:lstStyle/>
                    <a:p>
                      <a:pPr algn="l"/>
                      <a:r>
                        <a:rPr lang="en-GB" sz="1400" b="0" dirty="0"/>
                        <a:t>Azure Data Lake Store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dirty="0" err="1"/>
                        <a:t>WebHDFS</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£0.06/GB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kern="1200" dirty="0">
                          <a:solidFill>
                            <a:schemeClr val="lt1"/>
                          </a:solidFill>
                          <a:latin typeface="+mn-lt"/>
                          <a:ea typeface="+mn-ea"/>
                          <a:cs typeface="+mn-cs"/>
                        </a:rPr>
                        <a:t>1024</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1PB per file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Hadoop</a:t>
                      </a:r>
                      <a:r>
                        <a:rPr lang="en-GB" sz="1100" b="0" baseline="0" dirty="0"/>
                        <a:t> based unstructured data storage layer. – Preview price includes 50% discount off US pricing, not available in Europe yet.</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2198656714"/>
                  </a:ext>
                </a:extLst>
              </a:tr>
            </a:tbl>
          </a:graphicData>
        </a:graphic>
      </p:graphicFrame>
      <p:sp>
        <p:nvSpPr>
          <p:cNvPr id="3" name="TextBox 2"/>
          <p:cNvSpPr txBox="1"/>
          <p:nvPr/>
        </p:nvSpPr>
        <p:spPr>
          <a:xfrm>
            <a:off x="241573" y="6491035"/>
            <a:ext cx="12194902" cy="544765"/>
          </a:xfrm>
          <a:prstGeom prst="rect">
            <a:avLst/>
          </a:prstGeom>
          <a:noFill/>
        </p:spPr>
        <p:txBody>
          <a:bodyPr wrap="square" lIns="182880" tIns="146304" rIns="182880" bIns="146304" rtlCol="0">
            <a:spAutoFit/>
          </a:bodyPr>
          <a:lstStyle/>
          <a:p>
            <a:pPr>
              <a:lnSpc>
                <a:spcPct val="90000"/>
              </a:lnSpc>
              <a:spcAft>
                <a:spcPts val="600"/>
              </a:spcAft>
            </a:pPr>
            <a:r>
              <a:rPr lang="en-GB" sz="1100" dirty="0">
                <a:gradFill>
                  <a:gsLst>
                    <a:gs pos="2917">
                      <a:schemeClr val="tx1"/>
                    </a:gs>
                    <a:gs pos="30000">
                      <a:schemeClr val="tx1"/>
                    </a:gs>
                  </a:gsLst>
                  <a:lin ang="5400000" scaled="0"/>
                </a:gradFill>
              </a:rPr>
              <a:t>* These are indicative numbers, these numbers are variable on a number of factors</a:t>
            </a:r>
            <a:r>
              <a:rPr lang="en-GB" dirty="0">
                <a:gradFill>
                  <a:gsLst>
                    <a:gs pos="2917">
                      <a:schemeClr val="tx1"/>
                    </a:gs>
                    <a:gs pos="30000">
                      <a:schemeClr val="tx1"/>
                    </a:gs>
                  </a:gsLst>
                  <a:lin ang="5400000" scaled="0"/>
                </a:gradFill>
              </a:rPr>
              <a:t>. </a:t>
            </a:r>
            <a:r>
              <a:rPr lang="en-GB" sz="1050" dirty="0">
                <a:gradFill>
                  <a:gsLst>
                    <a:gs pos="2917">
                      <a:schemeClr val="tx1"/>
                    </a:gs>
                    <a:gs pos="30000">
                      <a:schemeClr val="tx1"/>
                    </a:gs>
                  </a:gsLst>
                  <a:lin ang="5400000" scaled="0"/>
                </a:gradFill>
              </a:rPr>
              <a:t>For example SQL DW starts billing at 1TB of capacity,  storage has an access charge per million transactions.</a:t>
            </a:r>
            <a:endParaRPr lang="en-GB"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55087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16676"/>
            <a:ext cx="12049298" cy="932563"/>
          </a:xfrm>
        </p:spPr>
        <p:txBody>
          <a:bodyPr/>
          <a:lstStyle/>
          <a:p>
            <a:r>
              <a:rPr lang="en-GB" sz="5400" dirty="0"/>
              <a:t>Use an appropriate type of Storage</a:t>
            </a:r>
          </a:p>
        </p:txBody>
      </p:sp>
      <p:sp>
        <p:nvSpPr>
          <p:cNvPr id="5" name="Rectangle 4"/>
          <p:cNvSpPr/>
          <p:nvPr/>
        </p:nvSpPr>
        <p:spPr>
          <a:xfrm>
            <a:off x="1609725" y="6591433"/>
            <a:ext cx="10681146" cy="369332"/>
          </a:xfrm>
          <a:prstGeom prst="rect">
            <a:avLst/>
          </a:prstGeom>
        </p:spPr>
        <p:txBody>
          <a:bodyPr wrap="square">
            <a:spAutoFit/>
          </a:bodyPr>
          <a:lstStyle/>
          <a:p>
            <a:pPr algn="r"/>
            <a:r>
              <a:rPr lang="en-US" dirty="0"/>
              <a:t>https://azure.microsoft.com/en-us/documentation/articles/storage-redundancy/</a:t>
            </a:r>
          </a:p>
        </p:txBody>
      </p:sp>
      <p:graphicFrame>
        <p:nvGraphicFramePr>
          <p:cNvPr id="4" name="Table 3"/>
          <p:cNvGraphicFramePr>
            <a:graphicFrameLocks noGrp="1"/>
          </p:cNvGraphicFramePr>
          <p:nvPr>
            <p:extLst>
              <p:ext uri="{D42A27DB-BD31-4B8C-83A1-F6EECF244321}">
                <p14:modId xmlns:p14="http://schemas.microsoft.com/office/powerpoint/2010/main" val="2281822220"/>
              </p:ext>
            </p:extLst>
          </p:nvPr>
        </p:nvGraphicFramePr>
        <p:xfrm>
          <a:off x="325560" y="1081210"/>
          <a:ext cx="11881323" cy="5173087"/>
        </p:xfrm>
        <a:graphic>
          <a:graphicData uri="http://schemas.openxmlformats.org/drawingml/2006/table">
            <a:tbl>
              <a:tblPr firstRow="1" firstCol="1">
                <a:tableStyleId>{37CE84F3-28C3-443E-9E96-99CF82512B78}</a:tableStyleId>
              </a:tblPr>
              <a:tblGrid>
                <a:gridCol w="3910308">
                  <a:extLst>
                    <a:ext uri="{9D8B030D-6E8A-4147-A177-3AD203B41FA5}">
                      <a16:colId xmlns:a16="http://schemas.microsoft.com/office/drawing/2014/main" val="1024634685"/>
                    </a:ext>
                  </a:extLst>
                </a:gridCol>
                <a:gridCol w="2255947">
                  <a:extLst>
                    <a:ext uri="{9D8B030D-6E8A-4147-A177-3AD203B41FA5}">
                      <a16:colId xmlns:a16="http://schemas.microsoft.com/office/drawing/2014/main" val="1427593682"/>
                    </a:ext>
                  </a:extLst>
                </a:gridCol>
                <a:gridCol w="1775864">
                  <a:extLst>
                    <a:ext uri="{9D8B030D-6E8A-4147-A177-3AD203B41FA5}">
                      <a16:colId xmlns:a16="http://schemas.microsoft.com/office/drawing/2014/main" val="3322488012"/>
                    </a:ext>
                  </a:extLst>
                </a:gridCol>
                <a:gridCol w="1313068">
                  <a:extLst>
                    <a:ext uri="{9D8B030D-6E8A-4147-A177-3AD203B41FA5}">
                      <a16:colId xmlns:a16="http://schemas.microsoft.com/office/drawing/2014/main" val="3664319647"/>
                    </a:ext>
                  </a:extLst>
                </a:gridCol>
                <a:gridCol w="1313068">
                  <a:extLst>
                    <a:ext uri="{9D8B030D-6E8A-4147-A177-3AD203B41FA5}">
                      <a16:colId xmlns:a16="http://schemas.microsoft.com/office/drawing/2014/main" val="2626285566"/>
                    </a:ext>
                  </a:extLst>
                </a:gridCol>
                <a:gridCol w="1313068">
                  <a:extLst>
                    <a:ext uri="{9D8B030D-6E8A-4147-A177-3AD203B41FA5}">
                      <a16:colId xmlns:a16="http://schemas.microsoft.com/office/drawing/2014/main" val="611722560"/>
                    </a:ext>
                  </a:extLst>
                </a:gridCol>
              </a:tblGrid>
              <a:tr h="544470">
                <a:tc>
                  <a:txBody>
                    <a:bodyPr/>
                    <a:lstStyle/>
                    <a:p>
                      <a:pPr algn="l"/>
                      <a:r>
                        <a:rPr lang="en-US" sz="1800" dirty="0"/>
                        <a:t>Replication strategy</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LRS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ZRS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GRS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RA-GRS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Premium</a:t>
                      </a:r>
                      <a:r>
                        <a:rPr lang="en-US" sz="1600" baseline="0" dirty="0"/>
                        <a:t>-LRS</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067554"/>
                  </a:ext>
                </a:extLst>
              </a:tr>
              <a:tr h="599701">
                <a:tc>
                  <a:txBody>
                    <a:bodyPr/>
                    <a:lstStyle/>
                    <a:p>
                      <a:pPr algn="l"/>
                      <a:r>
                        <a:rPr lang="en-GB" sz="1400" b="0" dirty="0"/>
                        <a:t>Data is written synchronously to multiple</a:t>
                      </a:r>
                      <a:r>
                        <a:rPr lang="en-GB" sz="1400" b="0" baseline="0" dirty="0"/>
                        <a:t> nodes.</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GB" sz="1600" dirty="0"/>
                        <a:t>Yes</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sz="1600" dirty="0"/>
                        <a:t>Yes</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sz="1600" dirty="0"/>
                        <a:t>Yes</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sz="1600" dirty="0"/>
                        <a:t>Yes</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dirty="0"/>
                        <a:t>Yes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44902051"/>
                  </a:ext>
                </a:extLst>
              </a:tr>
              <a:tr h="781939">
                <a:tc>
                  <a:txBody>
                    <a:bodyPr/>
                    <a:lstStyle/>
                    <a:p>
                      <a:pPr algn="l"/>
                      <a:r>
                        <a:rPr lang="en-GB" sz="1400" b="0" dirty="0"/>
                        <a:t>Data is replicated async across multiple </a:t>
                      </a:r>
                      <a:r>
                        <a:rPr lang="en-GB" sz="1400" b="0" i="1" dirty="0"/>
                        <a:t>facilities</a:t>
                      </a:r>
                      <a:r>
                        <a:rPr lang="en-GB" sz="1400" b="0"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600" dirty="0"/>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Yes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dirty="0"/>
                        <a:t>Yes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dirty="0"/>
                        <a:t>Yes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kern="1200" dirty="0">
                          <a:solidFill>
                            <a:schemeClr val="lt1"/>
                          </a:solidFill>
                          <a:latin typeface="+mn-lt"/>
                          <a:ea typeface="+mn-ea"/>
                          <a:cs typeface="+mn-cs"/>
                        </a:rPr>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extLst>
                  <a:ext uri="{0D108BD9-81ED-4DB2-BD59-A6C34878D82A}">
                    <a16:rowId xmlns:a16="http://schemas.microsoft.com/office/drawing/2014/main" val="1004289108"/>
                  </a:ext>
                </a:extLst>
              </a:tr>
              <a:tr h="531404">
                <a:tc>
                  <a:txBody>
                    <a:bodyPr/>
                    <a:lstStyle/>
                    <a:p>
                      <a:pPr algn="l"/>
                      <a:r>
                        <a:rPr lang="en-GB" sz="1400" b="0" dirty="0"/>
                        <a:t>Data can be </a:t>
                      </a:r>
                      <a:r>
                        <a:rPr lang="en-GB" sz="1400" b="1" u="sng" dirty="0"/>
                        <a:t>read</a:t>
                      </a:r>
                      <a:r>
                        <a:rPr lang="en-GB" sz="1400" b="0" dirty="0"/>
                        <a:t> from the secondary location as well as from the primary location.</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600" dirty="0"/>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b="1" dirty="0"/>
                        <a:t>Yes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kern="1200" dirty="0">
                          <a:solidFill>
                            <a:schemeClr val="lt1"/>
                          </a:solidFill>
                          <a:latin typeface="+mn-lt"/>
                          <a:ea typeface="+mn-ea"/>
                          <a:cs typeface="+mn-cs"/>
                        </a:rPr>
                        <a:t>No</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extLst>
                  <a:ext uri="{0D108BD9-81ED-4DB2-BD59-A6C34878D82A}">
                    <a16:rowId xmlns:a16="http://schemas.microsoft.com/office/drawing/2014/main" val="416536516"/>
                  </a:ext>
                </a:extLst>
              </a:tr>
              <a:tr h="643915">
                <a:tc>
                  <a:txBody>
                    <a:bodyPr/>
                    <a:lstStyle/>
                    <a:p>
                      <a:pPr algn="l"/>
                      <a:r>
                        <a:rPr lang="en-GB" sz="1400" b="0" dirty="0"/>
                        <a:t>Number of copies of data maintained on </a:t>
                      </a:r>
                      <a:r>
                        <a:rPr lang="en-GB" sz="1400" b="0" i="1" dirty="0"/>
                        <a:t>separate nodes.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600" dirty="0"/>
                        <a:t>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b="1" dirty="0"/>
                        <a:t>6</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b="1" dirty="0"/>
                        <a:t>6</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kern="1200" dirty="0">
                          <a:solidFill>
                            <a:schemeClr val="lt1"/>
                          </a:solidFill>
                          <a:latin typeface="+mn-lt"/>
                          <a:ea typeface="+mn-ea"/>
                          <a:cs typeface="+mn-cs"/>
                        </a:rPr>
                        <a:t>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extLst>
                  <a:ext uri="{0D108BD9-81ED-4DB2-BD59-A6C34878D82A}">
                    <a16:rowId xmlns:a16="http://schemas.microsoft.com/office/drawing/2014/main" val="3883230430"/>
                  </a:ext>
                </a:extLst>
              </a:tr>
              <a:tr h="6439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dirty="0"/>
                        <a:t>Number of copies of data maintained in a </a:t>
                      </a:r>
                      <a:r>
                        <a:rPr lang="en-GB" sz="1400" b="0" i="1" dirty="0"/>
                        <a:t>separate geographically</a:t>
                      </a:r>
                      <a:r>
                        <a:rPr lang="en-GB" sz="1400" b="0" i="1" baseline="0" dirty="0"/>
                        <a:t> paired region</a:t>
                      </a:r>
                      <a:r>
                        <a:rPr lang="en-GB" sz="1400" b="0" i="1"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600" b="1"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marL="0" algn="ctr" defTabSz="932742" rtl="0" eaLnBrk="1" latinLnBrk="0" hangingPunct="1"/>
                      <a:r>
                        <a:rPr lang="en-US" sz="1600" b="1" kern="1200" dirty="0">
                          <a:solidFill>
                            <a:schemeClr val="lt1"/>
                          </a:solidFill>
                          <a:latin typeface="+mn-lt"/>
                          <a:ea typeface="+mn-ea"/>
                          <a:cs typeface="+mn-cs"/>
                        </a:rPr>
                        <a:t>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algn="ctr" defTabSz="932742" rtl="0" eaLnBrk="1" latinLnBrk="0" hangingPunct="1"/>
                      <a:r>
                        <a:rPr lang="en-US" sz="1600" b="1" kern="1200" dirty="0">
                          <a:solidFill>
                            <a:schemeClr val="lt1"/>
                          </a:solidFill>
                          <a:latin typeface="+mn-lt"/>
                          <a:ea typeface="+mn-ea"/>
                          <a:cs typeface="+mn-cs"/>
                        </a:rPr>
                        <a:t>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600" kern="1200" dirty="0">
                          <a:solidFill>
                            <a:schemeClr val="lt1"/>
                          </a:solidFill>
                          <a:latin typeface="+mn-lt"/>
                          <a:ea typeface="+mn-ea"/>
                          <a:cs typeface="+mn-cs"/>
                        </a:rPr>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extLst>
                  <a:ext uri="{0D108BD9-81ED-4DB2-BD59-A6C34878D82A}">
                    <a16:rowId xmlns:a16="http://schemas.microsoft.com/office/drawing/2014/main" val="990759576"/>
                  </a:ext>
                </a:extLst>
              </a:tr>
              <a:tr h="723061">
                <a:tc>
                  <a:txBody>
                    <a:bodyPr/>
                    <a:lstStyle/>
                    <a:p>
                      <a:pPr algn="l"/>
                      <a:r>
                        <a:rPr lang="en-GB" sz="1400" b="0" dirty="0"/>
                        <a:t>Relative</a:t>
                      </a:r>
                      <a:r>
                        <a:rPr lang="en-GB" sz="1400" b="0" baseline="0" dirty="0"/>
                        <a:t> </a:t>
                      </a:r>
                      <a:r>
                        <a:rPr lang="en-GB" sz="1400" b="0" dirty="0"/>
                        <a:t>Cost / GB / Month</a:t>
                      </a:r>
                      <a:r>
                        <a:rPr lang="en-GB" sz="1400" b="0" baseline="0" dirty="0"/>
                        <a:t> (UK South – Standard List Price)</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200" dirty="0"/>
                        <a:t>Block (Cold) £0.01</a:t>
                      </a:r>
                    </a:p>
                    <a:p>
                      <a:pPr algn="ctr"/>
                      <a:r>
                        <a:rPr lang="en-US" sz="1200" dirty="0"/>
                        <a:t>Block (Warm)</a:t>
                      </a:r>
                      <a:r>
                        <a:rPr lang="en-US" sz="1200" baseline="0" dirty="0"/>
                        <a:t> £0.02</a:t>
                      </a:r>
                      <a:endParaRPr lang="en-US" sz="1200" dirty="0"/>
                    </a:p>
                    <a:p>
                      <a:pPr algn="ctr"/>
                      <a:r>
                        <a:rPr lang="en-US" sz="1200" dirty="0"/>
                        <a:t>Table £0.07</a:t>
                      </a:r>
                    </a:p>
                    <a:p>
                      <a:pPr algn="ctr"/>
                      <a:r>
                        <a:rPr lang="en-US" sz="1200" dirty="0"/>
                        <a:t>Disk £0.05</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200" dirty="0"/>
                        <a:t>Block £0.03</a:t>
                      </a:r>
                    </a:p>
                    <a:p>
                      <a:pPr algn="ctr"/>
                      <a:r>
                        <a:rPr lang="en-US" sz="1200" dirty="0"/>
                        <a:t>Table N/A</a:t>
                      </a:r>
                    </a:p>
                    <a:p>
                      <a:pPr algn="ctr"/>
                      <a:r>
                        <a:rPr lang="en-US" sz="1200" dirty="0"/>
                        <a:t>Disk N/A</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200" dirty="0"/>
                        <a:t>Block £0.04</a:t>
                      </a:r>
                    </a:p>
                    <a:p>
                      <a:pPr algn="ctr"/>
                      <a:r>
                        <a:rPr lang="en-US" sz="1200" dirty="0"/>
                        <a:t>Table £0.09</a:t>
                      </a:r>
                    </a:p>
                    <a:p>
                      <a:pPr algn="ctr"/>
                      <a:r>
                        <a:rPr lang="en-US" sz="1200" dirty="0"/>
                        <a:t>Disk £0.09</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200" baseline="0" dirty="0"/>
                        <a:t>Block £0.06</a:t>
                      </a:r>
                    </a:p>
                    <a:p>
                      <a:pPr algn="ctr"/>
                      <a:r>
                        <a:rPr lang="en-US" sz="1200" baseline="0" dirty="0"/>
                        <a:t>Table £0.11</a:t>
                      </a:r>
                    </a:p>
                    <a:p>
                      <a:pPr algn="ctr"/>
                      <a:r>
                        <a:rPr lang="en-US" sz="1200" dirty="0"/>
                        <a:t>Disk £0.11</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200" kern="1200" dirty="0">
                          <a:solidFill>
                            <a:schemeClr val="lt1"/>
                          </a:solidFill>
                          <a:latin typeface="+mn-lt"/>
                          <a:ea typeface="+mn-ea"/>
                          <a:cs typeface="+mn-cs"/>
                        </a:rPr>
                        <a:t>Block</a:t>
                      </a:r>
                      <a:r>
                        <a:rPr lang="en-US" sz="1200" kern="1200" baseline="0" dirty="0">
                          <a:solidFill>
                            <a:schemeClr val="lt1"/>
                          </a:solidFill>
                          <a:latin typeface="+mn-lt"/>
                          <a:ea typeface="+mn-ea"/>
                          <a:cs typeface="+mn-cs"/>
                        </a:rPr>
                        <a:t> N/A</a:t>
                      </a:r>
                    </a:p>
                    <a:p>
                      <a:pPr algn="ctr"/>
                      <a:r>
                        <a:rPr lang="en-US" sz="1200" kern="1200" baseline="0" dirty="0">
                          <a:solidFill>
                            <a:schemeClr val="lt1"/>
                          </a:solidFill>
                          <a:latin typeface="+mn-lt"/>
                          <a:ea typeface="+mn-ea"/>
                          <a:cs typeface="+mn-cs"/>
                        </a:rPr>
                        <a:t>Table N/A</a:t>
                      </a:r>
                    </a:p>
                    <a:p>
                      <a:pPr algn="ctr"/>
                      <a:r>
                        <a:rPr lang="en-US" sz="1200" kern="1200" dirty="0">
                          <a:solidFill>
                            <a:schemeClr val="lt1"/>
                          </a:solidFill>
                          <a:latin typeface="+mn-lt"/>
                          <a:ea typeface="+mn-ea"/>
                          <a:cs typeface="+mn-cs"/>
                        </a:rPr>
                        <a:t>Disk £0.13</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extLst>
                  <a:ext uri="{0D108BD9-81ED-4DB2-BD59-A6C34878D82A}">
                    <a16:rowId xmlns:a16="http://schemas.microsoft.com/office/drawing/2014/main" val="3218783923"/>
                  </a:ext>
                </a:extLst>
              </a:tr>
              <a:tr h="643915">
                <a:tc>
                  <a:txBody>
                    <a:bodyPr/>
                    <a:lstStyle/>
                    <a:p>
                      <a:pPr algn="l"/>
                      <a:r>
                        <a:rPr lang="en-GB" sz="1400" b="0" dirty="0"/>
                        <a:t>Performance Tier</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348E"/>
                    </a:solidFill>
                  </a:tcPr>
                </a:tc>
                <a:tc>
                  <a:txBody>
                    <a:bodyPr/>
                    <a:lstStyle/>
                    <a:p>
                      <a:pPr algn="ctr"/>
                      <a:r>
                        <a:rPr lang="en-US" sz="1600" b="1"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09AE1"/>
                    </a:solidFill>
                  </a:tcPr>
                </a:tc>
                <a:tc>
                  <a:txBody>
                    <a:bodyPr/>
                    <a:lstStyle/>
                    <a:p>
                      <a:pPr algn="ctr"/>
                      <a:r>
                        <a:rPr lang="en-US" sz="1600" dirty="0"/>
                        <a:t>+++</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198656714"/>
                  </a:ext>
                </a:extLst>
              </a:tr>
            </a:tbl>
          </a:graphicData>
        </a:graphic>
      </p:graphicFrame>
      <p:grpSp>
        <p:nvGrpSpPr>
          <p:cNvPr id="13" name="Group 12"/>
          <p:cNvGrpSpPr/>
          <p:nvPr/>
        </p:nvGrpSpPr>
        <p:grpSpPr>
          <a:xfrm>
            <a:off x="11258797" y="126206"/>
            <a:ext cx="1056133" cy="1066800"/>
            <a:chOff x="-2566739" y="2273126"/>
            <a:chExt cx="1056133" cy="1066800"/>
          </a:xfrm>
        </p:grpSpPr>
        <p:pic>
          <p:nvPicPr>
            <p:cNvPr id="14" name="Picture 13"/>
            <p:cNvPicPr>
              <a:picLocks noChangeAspect="1"/>
            </p:cNvPicPr>
            <p:nvPr/>
          </p:nvPicPr>
          <p:blipFill>
            <a:blip r:embed="rId3"/>
            <a:stretch>
              <a:fillRect/>
            </a:stretch>
          </p:blipFill>
          <p:spPr>
            <a:xfrm>
              <a:off x="-2566739" y="2273126"/>
              <a:ext cx="1056133" cy="1066800"/>
            </a:xfrm>
            <a:prstGeom prst="rect">
              <a:avLst/>
            </a:prstGeom>
          </p:spPr>
        </p:pic>
        <p:sp>
          <p:nvSpPr>
            <p:cNvPr id="15" name="TextBox 14"/>
            <p:cNvSpPr txBox="1"/>
            <p:nvPr/>
          </p:nvSpPr>
          <p:spPr>
            <a:xfrm>
              <a:off x="-2542940" y="2575693"/>
              <a:ext cx="984313" cy="503215"/>
            </a:xfrm>
            <a:prstGeom prst="rect">
              <a:avLst/>
            </a:prstGeom>
            <a:solidFill>
              <a:srgbClr val="00B050">
                <a:alpha val="75000"/>
              </a:srgbClr>
            </a:solidFill>
            <a:effectLst/>
          </p:spPr>
          <p:txBody>
            <a:bodyPr wrap="square" lIns="182880" tIns="146304" rIns="182880" bIns="146304" rtlCol="0">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defRPr>
              </a:lvl1pPr>
            </a:lstStyle>
            <a:p>
              <a:r>
                <a:rPr lang="en-GB" sz="1500" dirty="0">
                  <a:solidFill>
                    <a:schemeClr val="tx1"/>
                  </a:solidFill>
                </a:rPr>
                <a:t>Deploy</a:t>
              </a:r>
            </a:p>
          </p:txBody>
        </p:sp>
      </p:grpSp>
      <p:sp>
        <p:nvSpPr>
          <p:cNvPr id="16" name="Rectangle 15"/>
          <p:cNvSpPr/>
          <p:nvPr/>
        </p:nvSpPr>
        <p:spPr>
          <a:xfrm>
            <a:off x="6719937" y="6254297"/>
            <a:ext cx="5594993" cy="369332"/>
          </a:xfrm>
          <a:prstGeom prst="rect">
            <a:avLst/>
          </a:prstGeom>
        </p:spPr>
        <p:txBody>
          <a:bodyPr wrap="none">
            <a:spAutoFit/>
          </a:bodyPr>
          <a:lstStyle/>
          <a:p>
            <a:r>
              <a:rPr lang="en-GB" dirty="0"/>
              <a:t>https://azure.microsoft.com/en-us/pricing/calculator/</a:t>
            </a:r>
          </a:p>
        </p:txBody>
      </p:sp>
    </p:spTree>
    <p:extLst>
      <p:ext uri="{BB962C8B-B14F-4D97-AF65-F5344CB8AC3E}">
        <p14:creationId xmlns:p14="http://schemas.microsoft.com/office/powerpoint/2010/main" val="2339946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Extreme Scaling: “Sharding” Pattern</a:t>
            </a:r>
          </a:p>
        </p:txBody>
      </p:sp>
      <p:sp>
        <p:nvSpPr>
          <p:cNvPr id="3" name="Rectangle 2"/>
          <p:cNvSpPr/>
          <p:nvPr/>
        </p:nvSpPr>
        <p:spPr>
          <a:xfrm>
            <a:off x="385589" y="1409030"/>
            <a:ext cx="4968552" cy="5447645"/>
          </a:xfrm>
          <a:prstGeom prst="rect">
            <a:avLst/>
          </a:prstGeom>
        </p:spPr>
        <p:txBody>
          <a:bodyPr wrap="square">
            <a:spAutoFit/>
          </a:bodyPr>
          <a:lstStyle/>
          <a:p>
            <a:pPr marL="285750" indent="-285750">
              <a:buFont typeface="Arial" panose="020B0604020202020204" pitchFamily="34" charset="0"/>
              <a:buChar char="•"/>
            </a:pPr>
            <a:r>
              <a:rPr lang="en-GB" dirty="0"/>
              <a:t>This technique is used to partition a data store into a number of smaller horizontal partitions or shards.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pattern can improve scalability when storing and accessing large volumes of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is what you do when you hit a hard limit of scale in the data tier, effectively split the database in two.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pattern can also be used to split services geographically and ‘home’ certain users data to a specific region for geo-political purposes.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Azure SQL Database Elastic Scale Libraries can be used to make this process easier.</a:t>
            </a:r>
          </a:p>
          <a:p>
            <a:pPr marL="285750" indent="-285750">
              <a:buFont typeface="Arial" panose="020B0604020202020204" pitchFamily="34" charset="0"/>
              <a:buChar char="•"/>
            </a:pPr>
            <a:endParaRPr lang="en-GB" sz="2400" dirty="0"/>
          </a:p>
        </p:txBody>
      </p:sp>
      <p:graphicFrame>
        <p:nvGraphicFramePr>
          <p:cNvPr id="6" name="Table 5"/>
          <p:cNvGraphicFramePr>
            <a:graphicFrameLocks noGrp="1"/>
          </p:cNvGraphicFramePr>
          <p:nvPr>
            <p:extLst>
              <p:ext uri="{D42A27DB-BD31-4B8C-83A1-F6EECF244321}">
                <p14:modId xmlns:p14="http://schemas.microsoft.com/office/powerpoint/2010/main" val="1180811874"/>
              </p:ext>
            </p:extLst>
          </p:nvPr>
        </p:nvGraphicFramePr>
        <p:xfrm>
          <a:off x="5642173" y="2479279"/>
          <a:ext cx="6624735" cy="3715399"/>
        </p:xfrm>
        <a:graphic>
          <a:graphicData uri="http://schemas.openxmlformats.org/drawingml/2006/table">
            <a:tbl>
              <a:tblPr firstRow="1" firstCol="1">
                <a:tableStyleId>{E929F9F4-4A8F-4326-A1B4-22849713DDAB}</a:tableStyleId>
              </a:tblPr>
              <a:tblGrid>
                <a:gridCol w="864096">
                  <a:extLst>
                    <a:ext uri="{9D8B030D-6E8A-4147-A177-3AD203B41FA5}">
                      <a16:colId xmlns:a16="http://schemas.microsoft.com/office/drawing/2014/main" val="2622359938"/>
                    </a:ext>
                  </a:extLst>
                </a:gridCol>
                <a:gridCol w="3552394">
                  <a:extLst>
                    <a:ext uri="{9D8B030D-6E8A-4147-A177-3AD203B41FA5}">
                      <a16:colId xmlns:a16="http://schemas.microsoft.com/office/drawing/2014/main" val="3740565761"/>
                    </a:ext>
                  </a:extLst>
                </a:gridCol>
                <a:gridCol w="2208245">
                  <a:extLst>
                    <a:ext uri="{9D8B030D-6E8A-4147-A177-3AD203B41FA5}">
                      <a16:colId xmlns:a16="http://schemas.microsoft.com/office/drawing/2014/main" val="809862482"/>
                    </a:ext>
                  </a:extLst>
                </a:gridCol>
              </a:tblGrid>
              <a:tr h="211599">
                <a:tc>
                  <a:txBody>
                    <a:bodyPr/>
                    <a:lstStyle/>
                    <a:p>
                      <a:r>
                        <a:rPr lang="en-GB" sz="1050"/>
                        <a:t>Strategy</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a:t>Advantages</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Considerations</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470823"/>
                  </a:ext>
                </a:extLst>
              </a:tr>
              <a:tr h="1506708">
                <a:tc>
                  <a:txBody>
                    <a:bodyPr/>
                    <a:lstStyle/>
                    <a:p>
                      <a:r>
                        <a:rPr lang="en-GB" sz="1050" dirty="0"/>
                        <a:t>Lookup </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More control over the way that shards are configured and used.</a:t>
                      </a:r>
                    </a:p>
                    <a:p>
                      <a:r>
                        <a:rPr lang="en-GB" sz="1050" dirty="0"/>
                        <a:t>Using virtual shards reduces the impact when rebalancing data because new physical partitions can be added to even out the workload. The mapping between a virtual shard and the physical partitions that implement the shard can be modified without affecting application code that uses a shard key to store and retrieve data. </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Looking up shard locations can impose an additional overhead.</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9663175"/>
                  </a:ext>
                </a:extLst>
              </a:tr>
              <a:tr h="1321692">
                <a:tc>
                  <a:txBody>
                    <a:bodyPr/>
                    <a:lstStyle/>
                    <a:p>
                      <a:r>
                        <a:rPr lang="en-GB" sz="1050"/>
                        <a:t>Range </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Easy to implement and works well with range queries because they can often fetch multiple data items from a single shard in a single operation.</a:t>
                      </a:r>
                    </a:p>
                    <a:p>
                      <a:r>
                        <a:rPr lang="en-GB" sz="1050" dirty="0"/>
                        <a:t>Easier data management. For example, if users in the same region are in the same shard, updates can be scheduled in each time zone based on the local load and demand pattern. </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May not provide optimal balancing between shards.</a:t>
                      </a:r>
                    </a:p>
                    <a:p>
                      <a:r>
                        <a:rPr lang="en-GB" sz="1050" dirty="0"/>
                        <a:t>Rebalancing shards is difficult and may not resolve the problem of uneven load if the majority of activity is for adjacent shard keys.</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925089"/>
                  </a:ext>
                </a:extLst>
              </a:tr>
              <a:tr h="675400">
                <a:tc>
                  <a:txBody>
                    <a:bodyPr/>
                    <a:lstStyle/>
                    <a:p>
                      <a:r>
                        <a:rPr lang="en-GB" sz="1050"/>
                        <a:t>Hash </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a:t>Better chance of a more even data and load distribution.</a:t>
                      </a:r>
                    </a:p>
                    <a:p>
                      <a:r>
                        <a:rPr lang="en-GB" sz="1050"/>
                        <a:t>Request routing can be accomplished directly by using the hash function. There is no need to maintain a map.</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50" dirty="0"/>
                        <a:t>Computing the hash may impose an additional overhead.</a:t>
                      </a:r>
                    </a:p>
                    <a:p>
                      <a:r>
                        <a:rPr lang="en-GB" sz="1050" dirty="0"/>
                        <a:t>Rebalancing shards is difficult.</a:t>
                      </a:r>
                    </a:p>
                  </a:txBody>
                  <a:tcPr marL="22993" marR="22993" marT="11496" marB="114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8874252"/>
                  </a:ext>
                </a:extLst>
              </a:tr>
            </a:tbl>
          </a:graphicData>
        </a:graphic>
      </p:graphicFrame>
      <p:grpSp>
        <p:nvGrpSpPr>
          <p:cNvPr id="7" name="Group 6"/>
          <p:cNvGrpSpPr/>
          <p:nvPr/>
        </p:nvGrpSpPr>
        <p:grpSpPr>
          <a:xfrm>
            <a:off x="10466709" y="40878"/>
            <a:ext cx="1717675" cy="2216169"/>
            <a:chOff x="9563100" y="3959234"/>
            <a:chExt cx="1717675" cy="2216169"/>
          </a:xfrm>
        </p:grpSpPr>
        <p:sp>
          <p:nvSpPr>
            <p:cNvPr id="8" name="Rectangle 18"/>
            <p:cNvSpPr>
              <a:spLocks noChangeArrowheads="1"/>
            </p:cNvSpPr>
            <p:nvPr/>
          </p:nvSpPr>
          <p:spPr bwMode="auto">
            <a:xfrm>
              <a:off x="9563100" y="3959234"/>
              <a:ext cx="1717675" cy="22161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39"/>
            <p:cNvSpPr>
              <a:spLocks noEditPoints="1"/>
            </p:cNvSpPr>
            <p:nvPr/>
          </p:nvSpPr>
          <p:spPr bwMode="auto">
            <a:xfrm>
              <a:off x="9901238" y="4283084"/>
              <a:ext cx="1120775" cy="1112838"/>
            </a:xfrm>
            <a:custGeom>
              <a:avLst/>
              <a:gdLst>
                <a:gd name="T0" fmla="*/ 175 w 376"/>
                <a:gd name="T1" fmla="*/ 370 h 375"/>
                <a:gd name="T2" fmla="*/ 199 w 376"/>
                <a:gd name="T3" fmla="*/ 375 h 375"/>
                <a:gd name="T4" fmla="*/ 215 w 376"/>
                <a:gd name="T5" fmla="*/ 368 h 375"/>
                <a:gd name="T6" fmla="*/ 215 w 376"/>
                <a:gd name="T7" fmla="*/ 373 h 375"/>
                <a:gd name="T8" fmla="*/ 135 w 376"/>
                <a:gd name="T9" fmla="*/ 368 h 375"/>
                <a:gd name="T10" fmla="*/ 162 w 376"/>
                <a:gd name="T11" fmla="*/ 371 h 375"/>
                <a:gd name="T12" fmla="*/ 253 w 376"/>
                <a:gd name="T13" fmla="*/ 359 h 375"/>
                <a:gd name="T14" fmla="*/ 254 w 376"/>
                <a:gd name="T15" fmla="*/ 363 h 375"/>
                <a:gd name="T16" fmla="*/ 98 w 376"/>
                <a:gd name="T17" fmla="*/ 352 h 375"/>
                <a:gd name="T18" fmla="*/ 123 w 376"/>
                <a:gd name="T19" fmla="*/ 361 h 375"/>
                <a:gd name="T20" fmla="*/ 288 w 376"/>
                <a:gd name="T21" fmla="*/ 341 h 375"/>
                <a:gd name="T22" fmla="*/ 290 w 376"/>
                <a:gd name="T23" fmla="*/ 345 h 375"/>
                <a:gd name="T24" fmla="*/ 64 w 376"/>
                <a:gd name="T25" fmla="*/ 329 h 375"/>
                <a:gd name="T26" fmla="*/ 87 w 376"/>
                <a:gd name="T27" fmla="*/ 343 h 375"/>
                <a:gd name="T28" fmla="*/ 318 w 376"/>
                <a:gd name="T29" fmla="*/ 316 h 375"/>
                <a:gd name="T30" fmla="*/ 322 w 376"/>
                <a:gd name="T31" fmla="*/ 319 h 375"/>
                <a:gd name="T32" fmla="*/ 37 w 376"/>
                <a:gd name="T33" fmla="*/ 300 h 375"/>
                <a:gd name="T34" fmla="*/ 56 w 376"/>
                <a:gd name="T35" fmla="*/ 318 h 375"/>
                <a:gd name="T36" fmla="*/ 343 w 376"/>
                <a:gd name="T37" fmla="*/ 285 h 375"/>
                <a:gd name="T38" fmla="*/ 347 w 376"/>
                <a:gd name="T39" fmla="*/ 287 h 375"/>
                <a:gd name="T40" fmla="*/ 16 w 376"/>
                <a:gd name="T41" fmla="*/ 265 h 375"/>
                <a:gd name="T42" fmla="*/ 31 w 376"/>
                <a:gd name="T43" fmla="*/ 287 h 375"/>
                <a:gd name="T44" fmla="*/ 360 w 376"/>
                <a:gd name="T45" fmla="*/ 249 h 375"/>
                <a:gd name="T46" fmla="*/ 365 w 376"/>
                <a:gd name="T47" fmla="*/ 251 h 375"/>
                <a:gd name="T48" fmla="*/ 4 w 376"/>
                <a:gd name="T49" fmla="*/ 226 h 375"/>
                <a:gd name="T50" fmla="*/ 14 w 376"/>
                <a:gd name="T51" fmla="*/ 251 h 375"/>
                <a:gd name="T52" fmla="*/ 369 w 376"/>
                <a:gd name="T53" fmla="*/ 211 h 375"/>
                <a:gd name="T54" fmla="*/ 375 w 376"/>
                <a:gd name="T55" fmla="*/ 182 h 375"/>
                <a:gd name="T56" fmla="*/ 4 w 376"/>
                <a:gd name="T57" fmla="*/ 213 h 375"/>
                <a:gd name="T58" fmla="*/ 2 w 376"/>
                <a:gd name="T59" fmla="*/ 184 h 375"/>
                <a:gd name="T60" fmla="*/ 6 w 376"/>
                <a:gd name="T61" fmla="*/ 210 h 375"/>
                <a:gd name="T62" fmla="*/ 3 w 376"/>
                <a:gd name="T63" fmla="*/ 173 h 375"/>
                <a:gd name="T64" fmla="*/ 9 w 376"/>
                <a:gd name="T65" fmla="*/ 147 h 375"/>
                <a:gd name="T66" fmla="*/ 369 w 376"/>
                <a:gd name="T67" fmla="*/ 167 h 375"/>
                <a:gd name="T68" fmla="*/ 374 w 376"/>
                <a:gd name="T69" fmla="*/ 166 h 375"/>
                <a:gd name="T70" fmla="*/ 10 w 376"/>
                <a:gd name="T71" fmla="*/ 134 h 375"/>
                <a:gd name="T72" fmla="*/ 22 w 376"/>
                <a:gd name="T73" fmla="*/ 110 h 375"/>
                <a:gd name="T74" fmla="*/ 361 w 376"/>
                <a:gd name="T75" fmla="*/ 128 h 375"/>
                <a:gd name="T76" fmla="*/ 365 w 376"/>
                <a:gd name="T77" fmla="*/ 127 h 375"/>
                <a:gd name="T78" fmla="*/ 26 w 376"/>
                <a:gd name="T79" fmla="*/ 97 h 375"/>
                <a:gd name="T80" fmla="*/ 43 w 376"/>
                <a:gd name="T81" fmla="*/ 76 h 375"/>
                <a:gd name="T82" fmla="*/ 344 w 376"/>
                <a:gd name="T83" fmla="*/ 92 h 375"/>
                <a:gd name="T84" fmla="*/ 348 w 376"/>
                <a:gd name="T85" fmla="*/ 90 h 375"/>
                <a:gd name="T86" fmla="*/ 49 w 376"/>
                <a:gd name="T87" fmla="*/ 64 h 375"/>
                <a:gd name="T88" fmla="*/ 70 w 376"/>
                <a:gd name="T89" fmla="*/ 48 h 375"/>
                <a:gd name="T90" fmla="*/ 320 w 376"/>
                <a:gd name="T91" fmla="*/ 61 h 375"/>
                <a:gd name="T92" fmla="*/ 324 w 376"/>
                <a:gd name="T93" fmla="*/ 58 h 375"/>
                <a:gd name="T94" fmla="*/ 79 w 376"/>
                <a:gd name="T95" fmla="*/ 37 h 375"/>
                <a:gd name="T96" fmla="*/ 102 w 376"/>
                <a:gd name="T97" fmla="*/ 26 h 375"/>
                <a:gd name="T98" fmla="*/ 290 w 376"/>
                <a:gd name="T99" fmla="*/ 36 h 375"/>
                <a:gd name="T100" fmla="*/ 293 w 376"/>
                <a:gd name="T101" fmla="*/ 32 h 375"/>
                <a:gd name="T102" fmla="*/ 113 w 376"/>
                <a:gd name="T103" fmla="*/ 18 h 375"/>
                <a:gd name="T104" fmla="*/ 139 w 376"/>
                <a:gd name="T105" fmla="*/ 11 h 375"/>
                <a:gd name="T106" fmla="*/ 255 w 376"/>
                <a:gd name="T107" fmla="*/ 17 h 375"/>
                <a:gd name="T108" fmla="*/ 257 w 376"/>
                <a:gd name="T109" fmla="*/ 13 h 375"/>
                <a:gd name="T110" fmla="*/ 151 w 376"/>
                <a:gd name="T111" fmla="*/ 6 h 375"/>
                <a:gd name="T112" fmla="*/ 178 w 376"/>
                <a:gd name="T113" fmla="*/ 5 h 375"/>
                <a:gd name="T114" fmla="*/ 217 w 376"/>
                <a:gd name="T115" fmla="*/ 7 h 375"/>
                <a:gd name="T116" fmla="*/ 218 w 376"/>
                <a:gd name="T117" fmla="*/ 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6" h="375">
                  <a:moveTo>
                    <a:pt x="188" y="375"/>
                  </a:moveTo>
                  <a:cubicBezTo>
                    <a:pt x="183" y="375"/>
                    <a:pt x="179" y="375"/>
                    <a:pt x="175" y="375"/>
                  </a:cubicBezTo>
                  <a:cubicBezTo>
                    <a:pt x="173" y="375"/>
                    <a:pt x="172" y="374"/>
                    <a:pt x="173" y="372"/>
                  </a:cubicBezTo>
                  <a:cubicBezTo>
                    <a:pt x="173" y="371"/>
                    <a:pt x="174" y="370"/>
                    <a:pt x="175" y="370"/>
                  </a:cubicBezTo>
                  <a:cubicBezTo>
                    <a:pt x="179" y="370"/>
                    <a:pt x="183" y="370"/>
                    <a:pt x="188" y="370"/>
                  </a:cubicBezTo>
                  <a:cubicBezTo>
                    <a:pt x="191" y="370"/>
                    <a:pt x="195" y="370"/>
                    <a:pt x="199" y="370"/>
                  </a:cubicBezTo>
                  <a:cubicBezTo>
                    <a:pt x="200" y="370"/>
                    <a:pt x="201" y="371"/>
                    <a:pt x="201" y="372"/>
                  </a:cubicBezTo>
                  <a:cubicBezTo>
                    <a:pt x="202" y="374"/>
                    <a:pt x="201" y="375"/>
                    <a:pt x="199" y="375"/>
                  </a:cubicBezTo>
                  <a:cubicBezTo>
                    <a:pt x="195" y="375"/>
                    <a:pt x="192" y="375"/>
                    <a:pt x="188" y="375"/>
                  </a:cubicBezTo>
                  <a:close/>
                  <a:moveTo>
                    <a:pt x="215" y="373"/>
                  </a:moveTo>
                  <a:cubicBezTo>
                    <a:pt x="214" y="373"/>
                    <a:pt x="213" y="373"/>
                    <a:pt x="212" y="371"/>
                  </a:cubicBezTo>
                  <a:cubicBezTo>
                    <a:pt x="212" y="370"/>
                    <a:pt x="213" y="369"/>
                    <a:pt x="215" y="368"/>
                  </a:cubicBezTo>
                  <a:cubicBezTo>
                    <a:pt x="222" y="367"/>
                    <a:pt x="230" y="366"/>
                    <a:pt x="238" y="364"/>
                  </a:cubicBezTo>
                  <a:cubicBezTo>
                    <a:pt x="239" y="363"/>
                    <a:pt x="240" y="364"/>
                    <a:pt x="241" y="365"/>
                  </a:cubicBezTo>
                  <a:cubicBezTo>
                    <a:pt x="241" y="367"/>
                    <a:pt x="240" y="368"/>
                    <a:pt x="239" y="368"/>
                  </a:cubicBezTo>
                  <a:cubicBezTo>
                    <a:pt x="231" y="371"/>
                    <a:pt x="223" y="372"/>
                    <a:pt x="215" y="373"/>
                  </a:cubicBezTo>
                  <a:cubicBezTo>
                    <a:pt x="215" y="373"/>
                    <a:pt x="215" y="373"/>
                    <a:pt x="215" y="373"/>
                  </a:cubicBezTo>
                  <a:close/>
                  <a:moveTo>
                    <a:pt x="159" y="373"/>
                  </a:moveTo>
                  <a:cubicBezTo>
                    <a:pt x="159" y="373"/>
                    <a:pt x="159" y="373"/>
                    <a:pt x="159" y="373"/>
                  </a:cubicBezTo>
                  <a:cubicBezTo>
                    <a:pt x="151" y="372"/>
                    <a:pt x="143" y="370"/>
                    <a:pt x="135" y="368"/>
                  </a:cubicBezTo>
                  <a:cubicBezTo>
                    <a:pt x="134" y="368"/>
                    <a:pt x="133" y="366"/>
                    <a:pt x="133" y="365"/>
                  </a:cubicBezTo>
                  <a:cubicBezTo>
                    <a:pt x="134" y="364"/>
                    <a:pt x="135" y="363"/>
                    <a:pt x="136" y="363"/>
                  </a:cubicBezTo>
                  <a:cubicBezTo>
                    <a:pt x="144" y="365"/>
                    <a:pt x="152" y="367"/>
                    <a:pt x="160" y="368"/>
                  </a:cubicBezTo>
                  <a:cubicBezTo>
                    <a:pt x="161" y="368"/>
                    <a:pt x="162" y="370"/>
                    <a:pt x="162" y="371"/>
                  </a:cubicBezTo>
                  <a:cubicBezTo>
                    <a:pt x="161" y="372"/>
                    <a:pt x="160" y="373"/>
                    <a:pt x="159" y="373"/>
                  </a:cubicBezTo>
                  <a:close/>
                  <a:moveTo>
                    <a:pt x="254" y="363"/>
                  </a:moveTo>
                  <a:cubicBezTo>
                    <a:pt x="253" y="363"/>
                    <a:pt x="252" y="363"/>
                    <a:pt x="251" y="362"/>
                  </a:cubicBezTo>
                  <a:cubicBezTo>
                    <a:pt x="251" y="360"/>
                    <a:pt x="251" y="359"/>
                    <a:pt x="253" y="359"/>
                  </a:cubicBezTo>
                  <a:cubicBezTo>
                    <a:pt x="260" y="356"/>
                    <a:pt x="267" y="352"/>
                    <a:pt x="274" y="349"/>
                  </a:cubicBezTo>
                  <a:cubicBezTo>
                    <a:pt x="275" y="348"/>
                    <a:pt x="277" y="349"/>
                    <a:pt x="278" y="350"/>
                  </a:cubicBezTo>
                  <a:cubicBezTo>
                    <a:pt x="278" y="351"/>
                    <a:pt x="278" y="352"/>
                    <a:pt x="276" y="353"/>
                  </a:cubicBezTo>
                  <a:cubicBezTo>
                    <a:pt x="269" y="357"/>
                    <a:pt x="262" y="360"/>
                    <a:pt x="254" y="363"/>
                  </a:cubicBezTo>
                  <a:cubicBezTo>
                    <a:pt x="254" y="363"/>
                    <a:pt x="254" y="363"/>
                    <a:pt x="254" y="363"/>
                  </a:cubicBezTo>
                  <a:close/>
                  <a:moveTo>
                    <a:pt x="121" y="363"/>
                  </a:moveTo>
                  <a:cubicBezTo>
                    <a:pt x="120" y="363"/>
                    <a:pt x="120" y="363"/>
                    <a:pt x="120" y="363"/>
                  </a:cubicBezTo>
                  <a:cubicBezTo>
                    <a:pt x="112" y="360"/>
                    <a:pt x="105" y="356"/>
                    <a:pt x="98" y="352"/>
                  </a:cubicBezTo>
                  <a:cubicBezTo>
                    <a:pt x="96" y="352"/>
                    <a:pt x="96" y="350"/>
                    <a:pt x="97" y="349"/>
                  </a:cubicBezTo>
                  <a:cubicBezTo>
                    <a:pt x="97" y="348"/>
                    <a:pt x="99" y="347"/>
                    <a:pt x="100" y="348"/>
                  </a:cubicBezTo>
                  <a:cubicBezTo>
                    <a:pt x="107" y="352"/>
                    <a:pt x="114" y="355"/>
                    <a:pt x="121" y="358"/>
                  </a:cubicBezTo>
                  <a:cubicBezTo>
                    <a:pt x="123" y="359"/>
                    <a:pt x="123" y="360"/>
                    <a:pt x="123" y="361"/>
                  </a:cubicBezTo>
                  <a:cubicBezTo>
                    <a:pt x="123" y="362"/>
                    <a:pt x="122" y="363"/>
                    <a:pt x="121" y="363"/>
                  </a:cubicBezTo>
                  <a:close/>
                  <a:moveTo>
                    <a:pt x="289" y="345"/>
                  </a:moveTo>
                  <a:cubicBezTo>
                    <a:pt x="288" y="345"/>
                    <a:pt x="287" y="345"/>
                    <a:pt x="287" y="344"/>
                  </a:cubicBezTo>
                  <a:cubicBezTo>
                    <a:pt x="286" y="343"/>
                    <a:pt x="287" y="341"/>
                    <a:pt x="288" y="341"/>
                  </a:cubicBezTo>
                  <a:cubicBezTo>
                    <a:pt x="294" y="336"/>
                    <a:pt x="301" y="332"/>
                    <a:pt x="307" y="326"/>
                  </a:cubicBezTo>
                  <a:cubicBezTo>
                    <a:pt x="308" y="326"/>
                    <a:pt x="309" y="326"/>
                    <a:pt x="310" y="327"/>
                  </a:cubicBezTo>
                  <a:cubicBezTo>
                    <a:pt x="311" y="328"/>
                    <a:pt x="311" y="329"/>
                    <a:pt x="310" y="330"/>
                  </a:cubicBezTo>
                  <a:cubicBezTo>
                    <a:pt x="304" y="336"/>
                    <a:pt x="297" y="340"/>
                    <a:pt x="290" y="345"/>
                  </a:cubicBezTo>
                  <a:cubicBezTo>
                    <a:pt x="290" y="345"/>
                    <a:pt x="290" y="345"/>
                    <a:pt x="289" y="345"/>
                  </a:cubicBezTo>
                  <a:close/>
                  <a:moveTo>
                    <a:pt x="85" y="345"/>
                  </a:moveTo>
                  <a:cubicBezTo>
                    <a:pt x="85" y="345"/>
                    <a:pt x="84" y="344"/>
                    <a:pt x="84" y="344"/>
                  </a:cubicBezTo>
                  <a:cubicBezTo>
                    <a:pt x="77" y="340"/>
                    <a:pt x="71" y="335"/>
                    <a:pt x="64" y="329"/>
                  </a:cubicBezTo>
                  <a:cubicBezTo>
                    <a:pt x="63" y="328"/>
                    <a:pt x="63" y="327"/>
                    <a:pt x="64" y="326"/>
                  </a:cubicBezTo>
                  <a:cubicBezTo>
                    <a:pt x="65" y="325"/>
                    <a:pt x="67" y="325"/>
                    <a:pt x="68" y="326"/>
                  </a:cubicBezTo>
                  <a:cubicBezTo>
                    <a:pt x="74" y="331"/>
                    <a:pt x="80" y="336"/>
                    <a:pt x="87" y="340"/>
                  </a:cubicBezTo>
                  <a:cubicBezTo>
                    <a:pt x="88" y="341"/>
                    <a:pt x="88" y="342"/>
                    <a:pt x="87" y="343"/>
                  </a:cubicBezTo>
                  <a:cubicBezTo>
                    <a:pt x="87" y="344"/>
                    <a:pt x="86" y="345"/>
                    <a:pt x="85" y="345"/>
                  </a:cubicBezTo>
                  <a:close/>
                  <a:moveTo>
                    <a:pt x="320" y="320"/>
                  </a:moveTo>
                  <a:cubicBezTo>
                    <a:pt x="319" y="320"/>
                    <a:pt x="319" y="320"/>
                    <a:pt x="318" y="319"/>
                  </a:cubicBezTo>
                  <a:cubicBezTo>
                    <a:pt x="317" y="318"/>
                    <a:pt x="317" y="317"/>
                    <a:pt x="318" y="316"/>
                  </a:cubicBezTo>
                  <a:cubicBezTo>
                    <a:pt x="324" y="310"/>
                    <a:pt x="329" y="304"/>
                    <a:pt x="334" y="298"/>
                  </a:cubicBezTo>
                  <a:cubicBezTo>
                    <a:pt x="334" y="297"/>
                    <a:pt x="336" y="296"/>
                    <a:pt x="337" y="297"/>
                  </a:cubicBezTo>
                  <a:cubicBezTo>
                    <a:pt x="338" y="298"/>
                    <a:pt x="338" y="300"/>
                    <a:pt x="338" y="301"/>
                  </a:cubicBezTo>
                  <a:cubicBezTo>
                    <a:pt x="333" y="307"/>
                    <a:pt x="327" y="313"/>
                    <a:pt x="322" y="319"/>
                  </a:cubicBezTo>
                  <a:cubicBezTo>
                    <a:pt x="321" y="320"/>
                    <a:pt x="321" y="320"/>
                    <a:pt x="320" y="320"/>
                  </a:cubicBezTo>
                  <a:close/>
                  <a:moveTo>
                    <a:pt x="54" y="319"/>
                  </a:moveTo>
                  <a:cubicBezTo>
                    <a:pt x="54" y="319"/>
                    <a:pt x="53" y="319"/>
                    <a:pt x="53" y="318"/>
                  </a:cubicBezTo>
                  <a:cubicBezTo>
                    <a:pt x="47" y="312"/>
                    <a:pt x="42" y="306"/>
                    <a:pt x="37" y="300"/>
                  </a:cubicBezTo>
                  <a:cubicBezTo>
                    <a:pt x="36" y="299"/>
                    <a:pt x="36" y="297"/>
                    <a:pt x="37" y="296"/>
                  </a:cubicBezTo>
                  <a:cubicBezTo>
                    <a:pt x="39" y="295"/>
                    <a:pt x="40" y="296"/>
                    <a:pt x="41" y="297"/>
                  </a:cubicBezTo>
                  <a:cubicBezTo>
                    <a:pt x="46" y="303"/>
                    <a:pt x="51" y="309"/>
                    <a:pt x="56" y="315"/>
                  </a:cubicBezTo>
                  <a:cubicBezTo>
                    <a:pt x="57" y="316"/>
                    <a:pt x="57" y="317"/>
                    <a:pt x="56" y="318"/>
                  </a:cubicBezTo>
                  <a:cubicBezTo>
                    <a:pt x="56" y="319"/>
                    <a:pt x="55" y="319"/>
                    <a:pt x="54" y="319"/>
                  </a:cubicBezTo>
                  <a:close/>
                  <a:moveTo>
                    <a:pt x="345" y="289"/>
                  </a:moveTo>
                  <a:cubicBezTo>
                    <a:pt x="344" y="289"/>
                    <a:pt x="344" y="289"/>
                    <a:pt x="343" y="288"/>
                  </a:cubicBezTo>
                  <a:cubicBezTo>
                    <a:pt x="342" y="288"/>
                    <a:pt x="342" y="286"/>
                    <a:pt x="343" y="285"/>
                  </a:cubicBezTo>
                  <a:cubicBezTo>
                    <a:pt x="347" y="278"/>
                    <a:pt x="351" y="271"/>
                    <a:pt x="354" y="264"/>
                  </a:cubicBezTo>
                  <a:cubicBezTo>
                    <a:pt x="354" y="263"/>
                    <a:pt x="356" y="262"/>
                    <a:pt x="357" y="263"/>
                  </a:cubicBezTo>
                  <a:cubicBezTo>
                    <a:pt x="358" y="263"/>
                    <a:pt x="359" y="265"/>
                    <a:pt x="358" y="266"/>
                  </a:cubicBezTo>
                  <a:cubicBezTo>
                    <a:pt x="355" y="273"/>
                    <a:pt x="351" y="281"/>
                    <a:pt x="347" y="287"/>
                  </a:cubicBezTo>
                  <a:cubicBezTo>
                    <a:pt x="346" y="288"/>
                    <a:pt x="346" y="289"/>
                    <a:pt x="345" y="289"/>
                  </a:cubicBezTo>
                  <a:close/>
                  <a:moveTo>
                    <a:pt x="30" y="287"/>
                  </a:moveTo>
                  <a:cubicBezTo>
                    <a:pt x="29" y="287"/>
                    <a:pt x="28" y="287"/>
                    <a:pt x="28" y="286"/>
                  </a:cubicBezTo>
                  <a:cubicBezTo>
                    <a:pt x="24" y="279"/>
                    <a:pt x="20" y="272"/>
                    <a:pt x="16" y="265"/>
                  </a:cubicBezTo>
                  <a:cubicBezTo>
                    <a:pt x="16" y="264"/>
                    <a:pt x="16" y="262"/>
                    <a:pt x="18" y="262"/>
                  </a:cubicBezTo>
                  <a:cubicBezTo>
                    <a:pt x="19" y="261"/>
                    <a:pt x="20" y="262"/>
                    <a:pt x="21" y="263"/>
                  </a:cubicBezTo>
                  <a:cubicBezTo>
                    <a:pt x="24" y="270"/>
                    <a:pt x="28" y="277"/>
                    <a:pt x="32" y="284"/>
                  </a:cubicBezTo>
                  <a:cubicBezTo>
                    <a:pt x="33" y="285"/>
                    <a:pt x="32" y="286"/>
                    <a:pt x="31" y="287"/>
                  </a:cubicBezTo>
                  <a:cubicBezTo>
                    <a:pt x="31" y="287"/>
                    <a:pt x="30" y="287"/>
                    <a:pt x="30" y="287"/>
                  </a:cubicBezTo>
                  <a:close/>
                  <a:moveTo>
                    <a:pt x="362" y="253"/>
                  </a:moveTo>
                  <a:cubicBezTo>
                    <a:pt x="362" y="253"/>
                    <a:pt x="362" y="253"/>
                    <a:pt x="361" y="253"/>
                  </a:cubicBezTo>
                  <a:cubicBezTo>
                    <a:pt x="360" y="252"/>
                    <a:pt x="359" y="251"/>
                    <a:pt x="360" y="249"/>
                  </a:cubicBezTo>
                  <a:cubicBezTo>
                    <a:pt x="362" y="242"/>
                    <a:pt x="365" y="234"/>
                    <a:pt x="366" y="227"/>
                  </a:cubicBezTo>
                  <a:cubicBezTo>
                    <a:pt x="367" y="225"/>
                    <a:pt x="368" y="224"/>
                    <a:pt x="369" y="225"/>
                  </a:cubicBezTo>
                  <a:cubicBezTo>
                    <a:pt x="371" y="225"/>
                    <a:pt x="372" y="226"/>
                    <a:pt x="371" y="228"/>
                  </a:cubicBezTo>
                  <a:cubicBezTo>
                    <a:pt x="370" y="236"/>
                    <a:pt x="367" y="244"/>
                    <a:pt x="365" y="251"/>
                  </a:cubicBezTo>
                  <a:cubicBezTo>
                    <a:pt x="364" y="252"/>
                    <a:pt x="363" y="253"/>
                    <a:pt x="362" y="253"/>
                  </a:cubicBezTo>
                  <a:close/>
                  <a:moveTo>
                    <a:pt x="13" y="252"/>
                  </a:moveTo>
                  <a:cubicBezTo>
                    <a:pt x="12" y="252"/>
                    <a:pt x="11" y="251"/>
                    <a:pt x="10" y="250"/>
                  </a:cubicBezTo>
                  <a:cubicBezTo>
                    <a:pt x="8" y="242"/>
                    <a:pt x="5" y="234"/>
                    <a:pt x="4" y="226"/>
                  </a:cubicBezTo>
                  <a:cubicBezTo>
                    <a:pt x="4" y="225"/>
                    <a:pt x="4" y="224"/>
                    <a:pt x="6" y="223"/>
                  </a:cubicBezTo>
                  <a:cubicBezTo>
                    <a:pt x="7" y="223"/>
                    <a:pt x="8" y="224"/>
                    <a:pt x="9" y="225"/>
                  </a:cubicBezTo>
                  <a:cubicBezTo>
                    <a:pt x="10" y="233"/>
                    <a:pt x="12" y="241"/>
                    <a:pt x="15" y="248"/>
                  </a:cubicBezTo>
                  <a:cubicBezTo>
                    <a:pt x="16" y="249"/>
                    <a:pt x="15" y="251"/>
                    <a:pt x="14" y="251"/>
                  </a:cubicBezTo>
                  <a:cubicBezTo>
                    <a:pt x="13" y="251"/>
                    <a:pt x="13" y="252"/>
                    <a:pt x="13" y="252"/>
                  </a:cubicBezTo>
                  <a:close/>
                  <a:moveTo>
                    <a:pt x="372" y="214"/>
                  </a:moveTo>
                  <a:cubicBezTo>
                    <a:pt x="371" y="214"/>
                    <a:pt x="371" y="214"/>
                    <a:pt x="371" y="214"/>
                  </a:cubicBezTo>
                  <a:cubicBezTo>
                    <a:pt x="370" y="214"/>
                    <a:pt x="369" y="213"/>
                    <a:pt x="369" y="211"/>
                  </a:cubicBezTo>
                  <a:cubicBezTo>
                    <a:pt x="370" y="203"/>
                    <a:pt x="371" y="195"/>
                    <a:pt x="371" y="188"/>
                  </a:cubicBezTo>
                  <a:cubicBezTo>
                    <a:pt x="371" y="186"/>
                    <a:pt x="371" y="184"/>
                    <a:pt x="370" y="182"/>
                  </a:cubicBezTo>
                  <a:cubicBezTo>
                    <a:pt x="370" y="181"/>
                    <a:pt x="372" y="180"/>
                    <a:pt x="373" y="180"/>
                  </a:cubicBezTo>
                  <a:cubicBezTo>
                    <a:pt x="374" y="180"/>
                    <a:pt x="375" y="181"/>
                    <a:pt x="375" y="182"/>
                  </a:cubicBezTo>
                  <a:cubicBezTo>
                    <a:pt x="376" y="184"/>
                    <a:pt x="376" y="186"/>
                    <a:pt x="376" y="188"/>
                  </a:cubicBezTo>
                  <a:cubicBezTo>
                    <a:pt x="376" y="196"/>
                    <a:pt x="375" y="204"/>
                    <a:pt x="374" y="212"/>
                  </a:cubicBezTo>
                  <a:cubicBezTo>
                    <a:pt x="374" y="213"/>
                    <a:pt x="373" y="214"/>
                    <a:pt x="372" y="214"/>
                  </a:cubicBezTo>
                  <a:close/>
                  <a:moveTo>
                    <a:pt x="4" y="213"/>
                  </a:moveTo>
                  <a:cubicBezTo>
                    <a:pt x="2" y="213"/>
                    <a:pt x="1" y="212"/>
                    <a:pt x="1" y="210"/>
                  </a:cubicBezTo>
                  <a:cubicBezTo>
                    <a:pt x="0" y="203"/>
                    <a:pt x="0" y="195"/>
                    <a:pt x="0" y="188"/>
                  </a:cubicBezTo>
                  <a:cubicBezTo>
                    <a:pt x="0" y="186"/>
                    <a:pt x="0" y="186"/>
                    <a:pt x="0" y="186"/>
                  </a:cubicBezTo>
                  <a:cubicBezTo>
                    <a:pt x="0" y="185"/>
                    <a:pt x="1" y="184"/>
                    <a:pt x="2" y="184"/>
                  </a:cubicBezTo>
                  <a:cubicBezTo>
                    <a:pt x="2" y="184"/>
                    <a:pt x="2" y="184"/>
                    <a:pt x="2" y="184"/>
                  </a:cubicBezTo>
                  <a:cubicBezTo>
                    <a:pt x="4" y="184"/>
                    <a:pt x="5" y="185"/>
                    <a:pt x="5" y="186"/>
                  </a:cubicBezTo>
                  <a:cubicBezTo>
                    <a:pt x="5" y="188"/>
                    <a:pt x="5" y="188"/>
                    <a:pt x="5" y="188"/>
                  </a:cubicBezTo>
                  <a:cubicBezTo>
                    <a:pt x="5" y="195"/>
                    <a:pt x="5" y="202"/>
                    <a:pt x="6" y="210"/>
                  </a:cubicBezTo>
                  <a:cubicBezTo>
                    <a:pt x="6" y="211"/>
                    <a:pt x="5" y="212"/>
                    <a:pt x="4" y="213"/>
                  </a:cubicBezTo>
                  <a:cubicBezTo>
                    <a:pt x="4" y="213"/>
                    <a:pt x="4" y="213"/>
                    <a:pt x="4" y="213"/>
                  </a:cubicBezTo>
                  <a:close/>
                  <a:moveTo>
                    <a:pt x="3" y="173"/>
                  </a:moveTo>
                  <a:cubicBezTo>
                    <a:pt x="3" y="173"/>
                    <a:pt x="3" y="173"/>
                    <a:pt x="3" y="173"/>
                  </a:cubicBezTo>
                  <a:cubicBezTo>
                    <a:pt x="1" y="173"/>
                    <a:pt x="0" y="171"/>
                    <a:pt x="1" y="170"/>
                  </a:cubicBezTo>
                  <a:cubicBezTo>
                    <a:pt x="1" y="162"/>
                    <a:pt x="3" y="154"/>
                    <a:pt x="4" y="146"/>
                  </a:cubicBezTo>
                  <a:cubicBezTo>
                    <a:pt x="5" y="145"/>
                    <a:pt x="6" y="144"/>
                    <a:pt x="7" y="144"/>
                  </a:cubicBezTo>
                  <a:cubicBezTo>
                    <a:pt x="9" y="144"/>
                    <a:pt x="10" y="146"/>
                    <a:pt x="9" y="147"/>
                  </a:cubicBezTo>
                  <a:cubicBezTo>
                    <a:pt x="8" y="155"/>
                    <a:pt x="6" y="163"/>
                    <a:pt x="6" y="170"/>
                  </a:cubicBezTo>
                  <a:cubicBezTo>
                    <a:pt x="5" y="172"/>
                    <a:pt x="4" y="173"/>
                    <a:pt x="3" y="173"/>
                  </a:cubicBezTo>
                  <a:close/>
                  <a:moveTo>
                    <a:pt x="372" y="169"/>
                  </a:moveTo>
                  <a:cubicBezTo>
                    <a:pt x="371" y="169"/>
                    <a:pt x="370" y="168"/>
                    <a:pt x="369" y="167"/>
                  </a:cubicBezTo>
                  <a:cubicBezTo>
                    <a:pt x="368" y="159"/>
                    <a:pt x="367" y="151"/>
                    <a:pt x="365" y="143"/>
                  </a:cubicBezTo>
                  <a:cubicBezTo>
                    <a:pt x="365" y="142"/>
                    <a:pt x="366" y="141"/>
                    <a:pt x="367" y="140"/>
                  </a:cubicBezTo>
                  <a:cubicBezTo>
                    <a:pt x="368" y="140"/>
                    <a:pt x="370" y="141"/>
                    <a:pt x="370" y="142"/>
                  </a:cubicBezTo>
                  <a:cubicBezTo>
                    <a:pt x="372" y="150"/>
                    <a:pt x="373" y="158"/>
                    <a:pt x="374" y="166"/>
                  </a:cubicBezTo>
                  <a:cubicBezTo>
                    <a:pt x="374" y="167"/>
                    <a:pt x="374" y="169"/>
                    <a:pt x="372" y="169"/>
                  </a:cubicBezTo>
                  <a:cubicBezTo>
                    <a:pt x="372" y="169"/>
                    <a:pt x="372" y="169"/>
                    <a:pt x="372" y="169"/>
                  </a:cubicBezTo>
                  <a:close/>
                  <a:moveTo>
                    <a:pt x="11" y="134"/>
                  </a:moveTo>
                  <a:cubicBezTo>
                    <a:pt x="11" y="134"/>
                    <a:pt x="10" y="134"/>
                    <a:pt x="10" y="134"/>
                  </a:cubicBezTo>
                  <a:cubicBezTo>
                    <a:pt x="9" y="133"/>
                    <a:pt x="8" y="132"/>
                    <a:pt x="9" y="130"/>
                  </a:cubicBezTo>
                  <a:cubicBezTo>
                    <a:pt x="11" y="123"/>
                    <a:pt x="14" y="115"/>
                    <a:pt x="17" y="108"/>
                  </a:cubicBezTo>
                  <a:cubicBezTo>
                    <a:pt x="18" y="106"/>
                    <a:pt x="20" y="106"/>
                    <a:pt x="21" y="107"/>
                  </a:cubicBezTo>
                  <a:cubicBezTo>
                    <a:pt x="22" y="107"/>
                    <a:pt x="23" y="109"/>
                    <a:pt x="22" y="110"/>
                  </a:cubicBezTo>
                  <a:cubicBezTo>
                    <a:pt x="19" y="117"/>
                    <a:pt x="16" y="124"/>
                    <a:pt x="13" y="132"/>
                  </a:cubicBezTo>
                  <a:cubicBezTo>
                    <a:pt x="13" y="133"/>
                    <a:pt x="12" y="134"/>
                    <a:pt x="11" y="134"/>
                  </a:cubicBezTo>
                  <a:close/>
                  <a:moveTo>
                    <a:pt x="363" y="130"/>
                  </a:moveTo>
                  <a:cubicBezTo>
                    <a:pt x="362" y="130"/>
                    <a:pt x="361" y="129"/>
                    <a:pt x="361" y="128"/>
                  </a:cubicBezTo>
                  <a:cubicBezTo>
                    <a:pt x="358" y="121"/>
                    <a:pt x="355" y="113"/>
                    <a:pt x="352" y="106"/>
                  </a:cubicBezTo>
                  <a:cubicBezTo>
                    <a:pt x="351" y="105"/>
                    <a:pt x="351" y="104"/>
                    <a:pt x="353" y="103"/>
                  </a:cubicBezTo>
                  <a:cubicBezTo>
                    <a:pt x="354" y="102"/>
                    <a:pt x="355" y="103"/>
                    <a:pt x="356" y="104"/>
                  </a:cubicBezTo>
                  <a:cubicBezTo>
                    <a:pt x="360" y="111"/>
                    <a:pt x="363" y="119"/>
                    <a:pt x="365" y="127"/>
                  </a:cubicBezTo>
                  <a:cubicBezTo>
                    <a:pt x="366" y="128"/>
                    <a:pt x="365" y="129"/>
                    <a:pt x="364" y="130"/>
                  </a:cubicBezTo>
                  <a:cubicBezTo>
                    <a:pt x="364" y="130"/>
                    <a:pt x="363" y="130"/>
                    <a:pt x="363" y="130"/>
                  </a:cubicBezTo>
                  <a:close/>
                  <a:moveTo>
                    <a:pt x="27" y="97"/>
                  </a:moveTo>
                  <a:cubicBezTo>
                    <a:pt x="27" y="97"/>
                    <a:pt x="26" y="97"/>
                    <a:pt x="26" y="97"/>
                  </a:cubicBezTo>
                  <a:cubicBezTo>
                    <a:pt x="25" y="96"/>
                    <a:pt x="24" y="95"/>
                    <a:pt x="25" y="93"/>
                  </a:cubicBezTo>
                  <a:cubicBezTo>
                    <a:pt x="29" y="86"/>
                    <a:pt x="34" y="80"/>
                    <a:pt x="39" y="73"/>
                  </a:cubicBezTo>
                  <a:cubicBezTo>
                    <a:pt x="39" y="72"/>
                    <a:pt x="41" y="72"/>
                    <a:pt x="42" y="73"/>
                  </a:cubicBezTo>
                  <a:cubicBezTo>
                    <a:pt x="43" y="74"/>
                    <a:pt x="43" y="75"/>
                    <a:pt x="43" y="76"/>
                  </a:cubicBezTo>
                  <a:cubicBezTo>
                    <a:pt x="38" y="82"/>
                    <a:pt x="33" y="89"/>
                    <a:pt x="29" y="96"/>
                  </a:cubicBezTo>
                  <a:cubicBezTo>
                    <a:pt x="29" y="97"/>
                    <a:pt x="28" y="97"/>
                    <a:pt x="27" y="97"/>
                  </a:cubicBezTo>
                  <a:close/>
                  <a:moveTo>
                    <a:pt x="346" y="94"/>
                  </a:moveTo>
                  <a:cubicBezTo>
                    <a:pt x="345" y="94"/>
                    <a:pt x="344" y="93"/>
                    <a:pt x="344" y="92"/>
                  </a:cubicBezTo>
                  <a:cubicBezTo>
                    <a:pt x="340" y="86"/>
                    <a:pt x="335" y="79"/>
                    <a:pt x="330" y="73"/>
                  </a:cubicBezTo>
                  <a:cubicBezTo>
                    <a:pt x="330" y="72"/>
                    <a:pt x="330" y="70"/>
                    <a:pt x="331" y="70"/>
                  </a:cubicBezTo>
                  <a:cubicBezTo>
                    <a:pt x="332" y="69"/>
                    <a:pt x="333" y="69"/>
                    <a:pt x="334" y="70"/>
                  </a:cubicBezTo>
                  <a:cubicBezTo>
                    <a:pt x="339" y="76"/>
                    <a:pt x="344" y="83"/>
                    <a:pt x="348" y="90"/>
                  </a:cubicBezTo>
                  <a:cubicBezTo>
                    <a:pt x="349" y="91"/>
                    <a:pt x="349" y="93"/>
                    <a:pt x="347" y="93"/>
                  </a:cubicBezTo>
                  <a:cubicBezTo>
                    <a:pt x="347" y="94"/>
                    <a:pt x="347" y="94"/>
                    <a:pt x="346" y="94"/>
                  </a:cubicBezTo>
                  <a:close/>
                  <a:moveTo>
                    <a:pt x="51" y="65"/>
                  </a:moveTo>
                  <a:cubicBezTo>
                    <a:pt x="50" y="65"/>
                    <a:pt x="50" y="65"/>
                    <a:pt x="49" y="64"/>
                  </a:cubicBezTo>
                  <a:cubicBezTo>
                    <a:pt x="48" y="63"/>
                    <a:pt x="48" y="62"/>
                    <a:pt x="49" y="61"/>
                  </a:cubicBezTo>
                  <a:cubicBezTo>
                    <a:pt x="54" y="55"/>
                    <a:pt x="60" y="49"/>
                    <a:pt x="66" y="44"/>
                  </a:cubicBezTo>
                  <a:cubicBezTo>
                    <a:pt x="68" y="43"/>
                    <a:pt x="69" y="43"/>
                    <a:pt x="70" y="44"/>
                  </a:cubicBezTo>
                  <a:cubicBezTo>
                    <a:pt x="71" y="45"/>
                    <a:pt x="71" y="47"/>
                    <a:pt x="70" y="48"/>
                  </a:cubicBezTo>
                  <a:cubicBezTo>
                    <a:pt x="64" y="53"/>
                    <a:pt x="58" y="58"/>
                    <a:pt x="53" y="64"/>
                  </a:cubicBezTo>
                  <a:cubicBezTo>
                    <a:pt x="52" y="65"/>
                    <a:pt x="51" y="65"/>
                    <a:pt x="51" y="65"/>
                  </a:cubicBezTo>
                  <a:close/>
                  <a:moveTo>
                    <a:pt x="322" y="62"/>
                  </a:moveTo>
                  <a:cubicBezTo>
                    <a:pt x="321" y="62"/>
                    <a:pt x="320" y="62"/>
                    <a:pt x="320" y="61"/>
                  </a:cubicBezTo>
                  <a:cubicBezTo>
                    <a:pt x="315" y="56"/>
                    <a:pt x="309" y="50"/>
                    <a:pt x="303" y="45"/>
                  </a:cubicBezTo>
                  <a:cubicBezTo>
                    <a:pt x="302" y="44"/>
                    <a:pt x="301" y="43"/>
                    <a:pt x="302" y="42"/>
                  </a:cubicBezTo>
                  <a:cubicBezTo>
                    <a:pt x="303" y="41"/>
                    <a:pt x="305" y="40"/>
                    <a:pt x="306" y="41"/>
                  </a:cubicBezTo>
                  <a:cubicBezTo>
                    <a:pt x="312" y="46"/>
                    <a:pt x="318" y="52"/>
                    <a:pt x="324" y="58"/>
                  </a:cubicBezTo>
                  <a:cubicBezTo>
                    <a:pt x="325" y="59"/>
                    <a:pt x="325" y="60"/>
                    <a:pt x="324" y="61"/>
                  </a:cubicBezTo>
                  <a:cubicBezTo>
                    <a:pt x="323" y="62"/>
                    <a:pt x="322" y="62"/>
                    <a:pt x="322" y="62"/>
                  </a:cubicBezTo>
                  <a:close/>
                  <a:moveTo>
                    <a:pt x="81" y="39"/>
                  </a:moveTo>
                  <a:cubicBezTo>
                    <a:pt x="80" y="39"/>
                    <a:pt x="79" y="38"/>
                    <a:pt x="79" y="37"/>
                  </a:cubicBezTo>
                  <a:cubicBezTo>
                    <a:pt x="78" y="36"/>
                    <a:pt x="78" y="35"/>
                    <a:pt x="79" y="34"/>
                  </a:cubicBezTo>
                  <a:cubicBezTo>
                    <a:pt x="86" y="29"/>
                    <a:pt x="93" y="25"/>
                    <a:pt x="100" y="21"/>
                  </a:cubicBezTo>
                  <a:cubicBezTo>
                    <a:pt x="101" y="21"/>
                    <a:pt x="103" y="21"/>
                    <a:pt x="103" y="22"/>
                  </a:cubicBezTo>
                  <a:cubicBezTo>
                    <a:pt x="104" y="24"/>
                    <a:pt x="104" y="25"/>
                    <a:pt x="102" y="26"/>
                  </a:cubicBezTo>
                  <a:cubicBezTo>
                    <a:pt x="95" y="29"/>
                    <a:pt x="89" y="34"/>
                    <a:pt x="82" y="38"/>
                  </a:cubicBezTo>
                  <a:cubicBezTo>
                    <a:pt x="82" y="38"/>
                    <a:pt x="81" y="39"/>
                    <a:pt x="81" y="39"/>
                  </a:cubicBezTo>
                  <a:close/>
                  <a:moveTo>
                    <a:pt x="291" y="36"/>
                  </a:moveTo>
                  <a:cubicBezTo>
                    <a:pt x="291" y="36"/>
                    <a:pt x="290" y="36"/>
                    <a:pt x="290" y="36"/>
                  </a:cubicBezTo>
                  <a:cubicBezTo>
                    <a:pt x="283" y="31"/>
                    <a:pt x="277" y="27"/>
                    <a:pt x="269" y="24"/>
                  </a:cubicBezTo>
                  <a:cubicBezTo>
                    <a:pt x="268" y="23"/>
                    <a:pt x="268" y="22"/>
                    <a:pt x="268" y="21"/>
                  </a:cubicBezTo>
                  <a:cubicBezTo>
                    <a:pt x="269" y="19"/>
                    <a:pt x="270" y="19"/>
                    <a:pt x="272" y="19"/>
                  </a:cubicBezTo>
                  <a:cubicBezTo>
                    <a:pt x="279" y="23"/>
                    <a:pt x="286" y="27"/>
                    <a:pt x="293" y="32"/>
                  </a:cubicBezTo>
                  <a:cubicBezTo>
                    <a:pt x="294" y="32"/>
                    <a:pt x="294" y="34"/>
                    <a:pt x="293" y="35"/>
                  </a:cubicBezTo>
                  <a:cubicBezTo>
                    <a:pt x="293" y="36"/>
                    <a:pt x="292" y="36"/>
                    <a:pt x="291" y="36"/>
                  </a:cubicBezTo>
                  <a:close/>
                  <a:moveTo>
                    <a:pt x="116" y="19"/>
                  </a:moveTo>
                  <a:cubicBezTo>
                    <a:pt x="115" y="19"/>
                    <a:pt x="114" y="19"/>
                    <a:pt x="113" y="18"/>
                  </a:cubicBezTo>
                  <a:cubicBezTo>
                    <a:pt x="113" y="16"/>
                    <a:pt x="113" y="15"/>
                    <a:pt x="115" y="14"/>
                  </a:cubicBezTo>
                  <a:cubicBezTo>
                    <a:pt x="122" y="11"/>
                    <a:pt x="130" y="9"/>
                    <a:pt x="138" y="6"/>
                  </a:cubicBezTo>
                  <a:cubicBezTo>
                    <a:pt x="139" y="6"/>
                    <a:pt x="140" y="7"/>
                    <a:pt x="141" y="8"/>
                  </a:cubicBezTo>
                  <a:cubicBezTo>
                    <a:pt x="141" y="9"/>
                    <a:pt x="140" y="11"/>
                    <a:pt x="139" y="11"/>
                  </a:cubicBezTo>
                  <a:cubicBezTo>
                    <a:pt x="131" y="13"/>
                    <a:pt x="124" y="16"/>
                    <a:pt x="117" y="19"/>
                  </a:cubicBezTo>
                  <a:cubicBezTo>
                    <a:pt x="116" y="19"/>
                    <a:pt x="116" y="19"/>
                    <a:pt x="116" y="19"/>
                  </a:cubicBezTo>
                  <a:close/>
                  <a:moveTo>
                    <a:pt x="256" y="18"/>
                  </a:moveTo>
                  <a:cubicBezTo>
                    <a:pt x="256" y="18"/>
                    <a:pt x="255" y="18"/>
                    <a:pt x="255" y="17"/>
                  </a:cubicBezTo>
                  <a:cubicBezTo>
                    <a:pt x="248" y="15"/>
                    <a:pt x="240" y="12"/>
                    <a:pt x="233" y="10"/>
                  </a:cubicBezTo>
                  <a:cubicBezTo>
                    <a:pt x="231" y="10"/>
                    <a:pt x="230" y="8"/>
                    <a:pt x="231" y="7"/>
                  </a:cubicBezTo>
                  <a:cubicBezTo>
                    <a:pt x="231" y="6"/>
                    <a:pt x="232" y="5"/>
                    <a:pt x="234" y="5"/>
                  </a:cubicBezTo>
                  <a:cubicBezTo>
                    <a:pt x="242" y="7"/>
                    <a:pt x="249" y="10"/>
                    <a:pt x="257" y="13"/>
                  </a:cubicBezTo>
                  <a:cubicBezTo>
                    <a:pt x="258" y="13"/>
                    <a:pt x="259" y="15"/>
                    <a:pt x="258" y="16"/>
                  </a:cubicBezTo>
                  <a:cubicBezTo>
                    <a:pt x="258" y="17"/>
                    <a:pt x="257" y="18"/>
                    <a:pt x="256" y="18"/>
                  </a:cubicBezTo>
                  <a:close/>
                  <a:moveTo>
                    <a:pt x="154" y="8"/>
                  </a:moveTo>
                  <a:cubicBezTo>
                    <a:pt x="153" y="8"/>
                    <a:pt x="152" y="7"/>
                    <a:pt x="151" y="6"/>
                  </a:cubicBezTo>
                  <a:cubicBezTo>
                    <a:pt x="151" y="4"/>
                    <a:pt x="152" y="3"/>
                    <a:pt x="153" y="3"/>
                  </a:cubicBezTo>
                  <a:cubicBezTo>
                    <a:pt x="161" y="1"/>
                    <a:pt x="169" y="0"/>
                    <a:pt x="178" y="0"/>
                  </a:cubicBezTo>
                  <a:cubicBezTo>
                    <a:pt x="179" y="0"/>
                    <a:pt x="180" y="1"/>
                    <a:pt x="180" y="2"/>
                  </a:cubicBezTo>
                  <a:cubicBezTo>
                    <a:pt x="180" y="4"/>
                    <a:pt x="179" y="5"/>
                    <a:pt x="178" y="5"/>
                  </a:cubicBezTo>
                  <a:cubicBezTo>
                    <a:pt x="170" y="5"/>
                    <a:pt x="162" y="6"/>
                    <a:pt x="154" y="8"/>
                  </a:cubicBezTo>
                  <a:cubicBezTo>
                    <a:pt x="154" y="8"/>
                    <a:pt x="154" y="8"/>
                    <a:pt x="154" y="8"/>
                  </a:cubicBezTo>
                  <a:close/>
                  <a:moveTo>
                    <a:pt x="218" y="7"/>
                  </a:moveTo>
                  <a:cubicBezTo>
                    <a:pt x="217" y="7"/>
                    <a:pt x="217" y="7"/>
                    <a:pt x="217" y="7"/>
                  </a:cubicBezTo>
                  <a:cubicBezTo>
                    <a:pt x="209" y="6"/>
                    <a:pt x="201" y="5"/>
                    <a:pt x="194" y="5"/>
                  </a:cubicBezTo>
                  <a:cubicBezTo>
                    <a:pt x="192" y="5"/>
                    <a:pt x="191" y="4"/>
                    <a:pt x="191" y="2"/>
                  </a:cubicBezTo>
                  <a:cubicBezTo>
                    <a:pt x="191" y="1"/>
                    <a:pt x="192" y="0"/>
                    <a:pt x="194" y="0"/>
                  </a:cubicBezTo>
                  <a:cubicBezTo>
                    <a:pt x="202" y="0"/>
                    <a:pt x="210" y="1"/>
                    <a:pt x="218" y="2"/>
                  </a:cubicBezTo>
                  <a:cubicBezTo>
                    <a:pt x="219" y="2"/>
                    <a:pt x="220" y="4"/>
                    <a:pt x="220" y="5"/>
                  </a:cubicBezTo>
                  <a:cubicBezTo>
                    <a:pt x="220" y="6"/>
                    <a:pt x="219" y="7"/>
                    <a:pt x="218" y="7"/>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85"/>
            <p:cNvSpPr>
              <a:spLocks/>
            </p:cNvSpPr>
            <p:nvPr/>
          </p:nvSpPr>
          <p:spPr bwMode="auto">
            <a:xfrm>
              <a:off x="10707703" y="5591201"/>
              <a:ext cx="274638" cy="242888"/>
            </a:xfrm>
            <a:custGeom>
              <a:avLst/>
              <a:gdLst>
                <a:gd name="T0" fmla="*/ 79 w 92"/>
                <a:gd name="T1" fmla="*/ 14 h 82"/>
                <a:gd name="T2" fmla="*/ 80 w 92"/>
                <a:gd name="T3" fmla="*/ 11 h 82"/>
                <a:gd name="T4" fmla="*/ 83 w 92"/>
                <a:gd name="T5" fmla="*/ 3 h 82"/>
                <a:gd name="T6" fmla="*/ 83 w 92"/>
                <a:gd name="T7" fmla="*/ 3 h 82"/>
                <a:gd name="T8" fmla="*/ 71 w 92"/>
                <a:gd name="T9" fmla="*/ 8 h 82"/>
                <a:gd name="T10" fmla="*/ 65 w 92"/>
                <a:gd name="T11" fmla="*/ 25 h 82"/>
                <a:gd name="T12" fmla="*/ 67 w 92"/>
                <a:gd name="T13" fmla="*/ 18 h 82"/>
                <a:gd name="T14" fmla="*/ 68 w 92"/>
                <a:gd name="T15" fmla="*/ 9 h 82"/>
                <a:gd name="T16" fmla="*/ 69 w 92"/>
                <a:gd name="T17" fmla="*/ 1 h 82"/>
                <a:gd name="T18" fmla="*/ 69 w 92"/>
                <a:gd name="T19" fmla="*/ 1 h 82"/>
                <a:gd name="T20" fmla="*/ 59 w 92"/>
                <a:gd name="T21" fmla="*/ 8 h 82"/>
                <a:gd name="T22" fmla="*/ 56 w 92"/>
                <a:gd name="T23" fmla="*/ 27 h 82"/>
                <a:gd name="T24" fmla="*/ 54 w 92"/>
                <a:gd name="T25" fmla="*/ 26 h 82"/>
                <a:gd name="T26" fmla="*/ 55 w 92"/>
                <a:gd name="T27" fmla="*/ 21 h 82"/>
                <a:gd name="T28" fmla="*/ 57 w 92"/>
                <a:gd name="T29" fmla="*/ 12 h 82"/>
                <a:gd name="T30" fmla="*/ 58 w 92"/>
                <a:gd name="T31" fmla="*/ 4 h 82"/>
                <a:gd name="T32" fmla="*/ 58 w 92"/>
                <a:gd name="T33" fmla="*/ 4 h 82"/>
                <a:gd name="T34" fmla="*/ 48 w 92"/>
                <a:gd name="T35" fmla="*/ 11 h 82"/>
                <a:gd name="T36" fmla="*/ 45 w 92"/>
                <a:gd name="T37" fmla="*/ 29 h 82"/>
                <a:gd name="T38" fmla="*/ 41 w 92"/>
                <a:gd name="T39" fmla="*/ 36 h 82"/>
                <a:gd name="T40" fmla="*/ 32 w 92"/>
                <a:gd name="T41" fmla="*/ 40 h 82"/>
                <a:gd name="T42" fmla="*/ 32 w 92"/>
                <a:gd name="T43" fmla="*/ 39 h 82"/>
                <a:gd name="T44" fmla="*/ 37 w 92"/>
                <a:gd name="T45" fmla="*/ 30 h 82"/>
                <a:gd name="T46" fmla="*/ 34 w 92"/>
                <a:gd name="T47" fmla="*/ 13 h 82"/>
                <a:gd name="T48" fmla="*/ 34 w 92"/>
                <a:gd name="T49" fmla="*/ 13 h 82"/>
                <a:gd name="T50" fmla="*/ 27 w 92"/>
                <a:gd name="T51" fmla="*/ 23 h 82"/>
                <a:gd name="T52" fmla="*/ 18 w 92"/>
                <a:gd name="T53" fmla="*/ 37 h 82"/>
                <a:gd name="T54" fmla="*/ 8 w 92"/>
                <a:gd name="T55" fmla="*/ 53 h 82"/>
                <a:gd name="T56" fmla="*/ 8 w 92"/>
                <a:gd name="T57" fmla="*/ 54 h 82"/>
                <a:gd name="T58" fmla="*/ 0 w 92"/>
                <a:gd name="T59" fmla="*/ 75 h 82"/>
                <a:gd name="T60" fmla="*/ 29 w 92"/>
                <a:gd name="T61" fmla="*/ 82 h 82"/>
                <a:gd name="T62" fmla="*/ 32 w 92"/>
                <a:gd name="T63" fmla="*/ 69 h 82"/>
                <a:gd name="T64" fmla="*/ 60 w 92"/>
                <a:gd name="T65" fmla="*/ 55 h 82"/>
                <a:gd name="T66" fmla="*/ 80 w 92"/>
                <a:gd name="T67" fmla="*/ 31 h 82"/>
                <a:gd name="T68" fmla="*/ 86 w 92"/>
                <a:gd name="T69" fmla="*/ 22 h 82"/>
                <a:gd name="T70" fmla="*/ 92 w 92"/>
                <a:gd name="T71" fmla="*/ 13 h 82"/>
                <a:gd name="T72" fmla="*/ 79 w 92"/>
                <a:gd name="T7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82">
                  <a:moveTo>
                    <a:pt x="79" y="14"/>
                  </a:moveTo>
                  <a:cubicBezTo>
                    <a:pt x="80" y="11"/>
                    <a:pt x="80" y="11"/>
                    <a:pt x="80" y="11"/>
                  </a:cubicBezTo>
                  <a:cubicBezTo>
                    <a:pt x="83" y="3"/>
                    <a:pt x="83" y="3"/>
                    <a:pt x="83" y="3"/>
                  </a:cubicBezTo>
                  <a:cubicBezTo>
                    <a:pt x="83" y="3"/>
                    <a:pt x="83" y="3"/>
                    <a:pt x="83" y="3"/>
                  </a:cubicBezTo>
                  <a:cubicBezTo>
                    <a:pt x="78" y="1"/>
                    <a:pt x="73" y="4"/>
                    <a:pt x="71" y="8"/>
                  </a:cubicBezTo>
                  <a:cubicBezTo>
                    <a:pt x="65" y="25"/>
                    <a:pt x="65" y="25"/>
                    <a:pt x="65" y="25"/>
                  </a:cubicBezTo>
                  <a:cubicBezTo>
                    <a:pt x="67" y="18"/>
                    <a:pt x="67" y="18"/>
                    <a:pt x="67" y="18"/>
                  </a:cubicBezTo>
                  <a:cubicBezTo>
                    <a:pt x="68" y="9"/>
                    <a:pt x="68" y="9"/>
                    <a:pt x="68" y="9"/>
                  </a:cubicBezTo>
                  <a:cubicBezTo>
                    <a:pt x="69" y="1"/>
                    <a:pt x="69" y="1"/>
                    <a:pt x="69" y="1"/>
                  </a:cubicBezTo>
                  <a:cubicBezTo>
                    <a:pt x="69" y="1"/>
                    <a:pt x="69" y="1"/>
                    <a:pt x="69" y="1"/>
                  </a:cubicBezTo>
                  <a:cubicBezTo>
                    <a:pt x="64" y="0"/>
                    <a:pt x="60" y="3"/>
                    <a:pt x="59" y="8"/>
                  </a:cubicBezTo>
                  <a:cubicBezTo>
                    <a:pt x="56" y="27"/>
                    <a:pt x="56" y="27"/>
                    <a:pt x="56" y="27"/>
                  </a:cubicBezTo>
                  <a:cubicBezTo>
                    <a:pt x="56" y="27"/>
                    <a:pt x="55" y="26"/>
                    <a:pt x="54" y="26"/>
                  </a:cubicBezTo>
                  <a:cubicBezTo>
                    <a:pt x="55" y="21"/>
                    <a:pt x="55" y="21"/>
                    <a:pt x="55" y="21"/>
                  </a:cubicBezTo>
                  <a:cubicBezTo>
                    <a:pt x="57" y="12"/>
                    <a:pt x="57" y="12"/>
                    <a:pt x="57" y="12"/>
                  </a:cubicBezTo>
                  <a:cubicBezTo>
                    <a:pt x="58" y="4"/>
                    <a:pt x="58" y="4"/>
                    <a:pt x="58" y="4"/>
                  </a:cubicBezTo>
                  <a:cubicBezTo>
                    <a:pt x="58" y="4"/>
                    <a:pt x="58" y="4"/>
                    <a:pt x="58" y="4"/>
                  </a:cubicBezTo>
                  <a:cubicBezTo>
                    <a:pt x="53" y="3"/>
                    <a:pt x="49" y="6"/>
                    <a:pt x="48" y="11"/>
                  </a:cubicBezTo>
                  <a:cubicBezTo>
                    <a:pt x="45" y="29"/>
                    <a:pt x="45" y="29"/>
                    <a:pt x="45" y="29"/>
                  </a:cubicBezTo>
                  <a:cubicBezTo>
                    <a:pt x="41" y="36"/>
                    <a:pt x="41" y="36"/>
                    <a:pt x="41" y="36"/>
                  </a:cubicBezTo>
                  <a:cubicBezTo>
                    <a:pt x="32" y="40"/>
                    <a:pt x="32" y="40"/>
                    <a:pt x="32" y="40"/>
                  </a:cubicBezTo>
                  <a:cubicBezTo>
                    <a:pt x="32" y="39"/>
                    <a:pt x="32" y="39"/>
                    <a:pt x="32" y="39"/>
                  </a:cubicBezTo>
                  <a:cubicBezTo>
                    <a:pt x="37" y="30"/>
                    <a:pt x="37" y="30"/>
                    <a:pt x="37" y="30"/>
                  </a:cubicBezTo>
                  <a:cubicBezTo>
                    <a:pt x="41" y="24"/>
                    <a:pt x="40" y="17"/>
                    <a:pt x="34" y="13"/>
                  </a:cubicBezTo>
                  <a:cubicBezTo>
                    <a:pt x="34" y="13"/>
                    <a:pt x="34" y="13"/>
                    <a:pt x="34" y="13"/>
                  </a:cubicBezTo>
                  <a:cubicBezTo>
                    <a:pt x="27" y="23"/>
                    <a:pt x="27" y="23"/>
                    <a:pt x="27" y="23"/>
                  </a:cubicBezTo>
                  <a:cubicBezTo>
                    <a:pt x="18" y="37"/>
                    <a:pt x="18" y="37"/>
                    <a:pt x="18" y="37"/>
                  </a:cubicBezTo>
                  <a:cubicBezTo>
                    <a:pt x="8" y="53"/>
                    <a:pt x="8" y="53"/>
                    <a:pt x="8" y="53"/>
                  </a:cubicBezTo>
                  <a:cubicBezTo>
                    <a:pt x="8" y="54"/>
                    <a:pt x="8" y="54"/>
                    <a:pt x="8" y="54"/>
                  </a:cubicBezTo>
                  <a:cubicBezTo>
                    <a:pt x="4" y="59"/>
                    <a:pt x="0" y="75"/>
                    <a:pt x="0" y="75"/>
                  </a:cubicBezTo>
                  <a:cubicBezTo>
                    <a:pt x="29" y="82"/>
                    <a:pt x="29" y="82"/>
                    <a:pt x="29" y="82"/>
                  </a:cubicBezTo>
                  <a:cubicBezTo>
                    <a:pt x="32" y="69"/>
                    <a:pt x="32" y="69"/>
                    <a:pt x="32" y="69"/>
                  </a:cubicBezTo>
                  <a:cubicBezTo>
                    <a:pt x="60" y="55"/>
                    <a:pt x="60" y="55"/>
                    <a:pt x="60" y="55"/>
                  </a:cubicBezTo>
                  <a:cubicBezTo>
                    <a:pt x="80" y="31"/>
                    <a:pt x="80" y="31"/>
                    <a:pt x="80" y="31"/>
                  </a:cubicBezTo>
                  <a:cubicBezTo>
                    <a:pt x="86" y="22"/>
                    <a:pt x="86" y="22"/>
                    <a:pt x="86" y="22"/>
                  </a:cubicBezTo>
                  <a:cubicBezTo>
                    <a:pt x="86" y="22"/>
                    <a:pt x="92" y="14"/>
                    <a:pt x="92" y="13"/>
                  </a:cubicBezTo>
                  <a:cubicBezTo>
                    <a:pt x="88" y="11"/>
                    <a:pt x="83" y="11"/>
                    <a:pt x="79" y="1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86"/>
            <p:cNvSpPr>
              <a:spLocks/>
            </p:cNvSpPr>
            <p:nvPr/>
          </p:nvSpPr>
          <p:spPr bwMode="auto">
            <a:xfrm>
              <a:off x="10706116" y="5813452"/>
              <a:ext cx="130175" cy="47625"/>
            </a:xfrm>
            <a:custGeom>
              <a:avLst/>
              <a:gdLst>
                <a:gd name="T0" fmla="*/ 1 w 82"/>
                <a:gd name="T1" fmla="*/ 0 h 30"/>
                <a:gd name="T2" fmla="*/ 82 w 82"/>
                <a:gd name="T3" fmla="*/ 21 h 30"/>
                <a:gd name="T4" fmla="*/ 80 w 82"/>
                <a:gd name="T5" fmla="*/ 30 h 30"/>
                <a:gd name="T6" fmla="*/ 0 w 82"/>
                <a:gd name="T7" fmla="*/ 11 h 30"/>
                <a:gd name="T8" fmla="*/ 1 w 82"/>
                <a:gd name="T9" fmla="*/ 0 h 30"/>
              </a:gdLst>
              <a:ahLst/>
              <a:cxnLst>
                <a:cxn ang="0">
                  <a:pos x="T0" y="T1"/>
                </a:cxn>
                <a:cxn ang="0">
                  <a:pos x="T2" y="T3"/>
                </a:cxn>
                <a:cxn ang="0">
                  <a:pos x="T4" y="T5"/>
                </a:cxn>
                <a:cxn ang="0">
                  <a:pos x="T6" y="T7"/>
                </a:cxn>
                <a:cxn ang="0">
                  <a:pos x="T8" y="T9"/>
                </a:cxn>
              </a:cxnLst>
              <a:rect l="0" t="0" r="r" b="b"/>
              <a:pathLst>
                <a:path w="82" h="30">
                  <a:moveTo>
                    <a:pt x="1" y="0"/>
                  </a:moveTo>
                  <a:lnTo>
                    <a:pt x="82" y="21"/>
                  </a:lnTo>
                  <a:lnTo>
                    <a:pt x="80" y="30"/>
                  </a:lnTo>
                  <a:lnTo>
                    <a:pt x="0" y="1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87"/>
            <p:cNvSpPr>
              <a:spLocks/>
            </p:cNvSpPr>
            <p:nvPr/>
          </p:nvSpPr>
          <p:spPr bwMode="auto">
            <a:xfrm>
              <a:off x="10598165" y="5829327"/>
              <a:ext cx="244475" cy="346076"/>
            </a:xfrm>
            <a:custGeom>
              <a:avLst/>
              <a:gdLst>
                <a:gd name="T0" fmla="*/ 154 w 154"/>
                <a:gd name="T1" fmla="*/ 22 h 218"/>
                <a:gd name="T2" fmla="*/ 100 w 154"/>
                <a:gd name="T3" fmla="*/ 218 h 218"/>
                <a:gd name="T4" fmla="*/ 0 w 154"/>
                <a:gd name="T5" fmla="*/ 218 h 218"/>
                <a:gd name="T6" fmla="*/ 62 w 154"/>
                <a:gd name="T7" fmla="*/ 0 h 218"/>
                <a:gd name="T8" fmla="*/ 154 w 154"/>
                <a:gd name="T9" fmla="*/ 22 h 218"/>
              </a:gdLst>
              <a:ahLst/>
              <a:cxnLst>
                <a:cxn ang="0">
                  <a:pos x="T0" y="T1"/>
                </a:cxn>
                <a:cxn ang="0">
                  <a:pos x="T2" y="T3"/>
                </a:cxn>
                <a:cxn ang="0">
                  <a:pos x="T4" y="T5"/>
                </a:cxn>
                <a:cxn ang="0">
                  <a:pos x="T6" y="T7"/>
                </a:cxn>
                <a:cxn ang="0">
                  <a:pos x="T8" y="T9"/>
                </a:cxn>
              </a:cxnLst>
              <a:rect l="0" t="0" r="r" b="b"/>
              <a:pathLst>
                <a:path w="154" h="218">
                  <a:moveTo>
                    <a:pt x="154" y="22"/>
                  </a:moveTo>
                  <a:lnTo>
                    <a:pt x="100" y="218"/>
                  </a:lnTo>
                  <a:lnTo>
                    <a:pt x="0" y="218"/>
                  </a:lnTo>
                  <a:lnTo>
                    <a:pt x="62" y="0"/>
                  </a:lnTo>
                  <a:lnTo>
                    <a:pt x="154" y="2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88"/>
            <p:cNvSpPr>
              <a:spLocks/>
            </p:cNvSpPr>
            <p:nvPr/>
          </p:nvSpPr>
          <p:spPr bwMode="auto">
            <a:xfrm>
              <a:off x="9864740" y="5597551"/>
              <a:ext cx="271463" cy="242888"/>
            </a:xfrm>
            <a:custGeom>
              <a:avLst/>
              <a:gdLst>
                <a:gd name="T0" fmla="*/ 12 w 91"/>
                <a:gd name="T1" fmla="*/ 14 h 82"/>
                <a:gd name="T2" fmla="*/ 11 w 91"/>
                <a:gd name="T3" fmla="*/ 11 h 82"/>
                <a:gd name="T4" fmla="*/ 8 w 91"/>
                <a:gd name="T5" fmla="*/ 3 h 82"/>
                <a:gd name="T6" fmla="*/ 8 w 91"/>
                <a:gd name="T7" fmla="*/ 3 h 82"/>
                <a:gd name="T8" fmla="*/ 20 w 91"/>
                <a:gd name="T9" fmla="*/ 8 h 82"/>
                <a:gd name="T10" fmla="*/ 26 w 91"/>
                <a:gd name="T11" fmla="*/ 25 h 82"/>
                <a:gd name="T12" fmla="*/ 25 w 91"/>
                <a:gd name="T13" fmla="*/ 18 h 82"/>
                <a:gd name="T14" fmla="*/ 23 w 91"/>
                <a:gd name="T15" fmla="*/ 9 h 82"/>
                <a:gd name="T16" fmla="*/ 22 w 91"/>
                <a:gd name="T17" fmla="*/ 1 h 82"/>
                <a:gd name="T18" fmla="*/ 22 w 91"/>
                <a:gd name="T19" fmla="*/ 1 h 82"/>
                <a:gd name="T20" fmla="*/ 32 w 91"/>
                <a:gd name="T21" fmla="*/ 8 h 82"/>
                <a:gd name="T22" fmla="*/ 35 w 91"/>
                <a:gd name="T23" fmla="*/ 27 h 82"/>
                <a:gd name="T24" fmla="*/ 37 w 91"/>
                <a:gd name="T25" fmla="*/ 26 h 82"/>
                <a:gd name="T26" fmla="*/ 36 w 91"/>
                <a:gd name="T27" fmla="*/ 21 h 82"/>
                <a:gd name="T28" fmla="*/ 35 w 91"/>
                <a:gd name="T29" fmla="*/ 12 h 82"/>
                <a:gd name="T30" fmla="*/ 33 w 91"/>
                <a:gd name="T31" fmla="*/ 4 h 82"/>
                <a:gd name="T32" fmla="*/ 33 w 91"/>
                <a:gd name="T33" fmla="*/ 4 h 82"/>
                <a:gd name="T34" fmla="*/ 43 w 91"/>
                <a:gd name="T35" fmla="*/ 11 h 82"/>
                <a:gd name="T36" fmla="*/ 46 w 91"/>
                <a:gd name="T37" fmla="*/ 29 h 82"/>
                <a:gd name="T38" fmla="*/ 50 w 91"/>
                <a:gd name="T39" fmla="*/ 36 h 82"/>
                <a:gd name="T40" fmla="*/ 59 w 91"/>
                <a:gd name="T41" fmla="*/ 40 h 82"/>
                <a:gd name="T42" fmla="*/ 59 w 91"/>
                <a:gd name="T43" fmla="*/ 39 h 82"/>
                <a:gd name="T44" fmla="*/ 54 w 91"/>
                <a:gd name="T45" fmla="*/ 30 h 82"/>
                <a:gd name="T46" fmla="*/ 57 w 91"/>
                <a:gd name="T47" fmla="*/ 13 h 82"/>
                <a:gd name="T48" fmla="*/ 57 w 91"/>
                <a:gd name="T49" fmla="*/ 13 h 82"/>
                <a:gd name="T50" fmla="*/ 64 w 91"/>
                <a:gd name="T51" fmla="*/ 23 h 82"/>
                <a:gd name="T52" fmla="*/ 74 w 91"/>
                <a:gd name="T53" fmla="*/ 36 h 82"/>
                <a:gd name="T54" fmla="*/ 84 w 91"/>
                <a:gd name="T55" fmla="*/ 53 h 82"/>
                <a:gd name="T56" fmla="*/ 84 w 91"/>
                <a:gd name="T57" fmla="*/ 54 h 82"/>
                <a:gd name="T58" fmla="*/ 91 w 91"/>
                <a:gd name="T59" fmla="*/ 75 h 82"/>
                <a:gd name="T60" fmla="*/ 62 w 91"/>
                <a:gd name="T61" fmla="*/ 82 h 82"/>
                <a:gd name="T62" fmla="*/ 59 w 91"/>
                <a:gd name="T63" fmla="*/ 69 h 82"/>
                <a:gd name="T64" fmla="*/ 31 w 91"/>
                <a:gd name="T65" fmla="*/ 55 h 82"/>
                <a:gd name="T66" fmla="*/ 11 w 91"/>
                <a:gd name="T67" fmla="*/ 31 h 82"/>
                <a:gd name="T68" fmla="*/ 5 w 91"/>
                <a:gd name="T69" fmla="*/ 23 h 82"/>
                <a:gd name="T70" fmla="*/ 0 w 91"/>
                <a:gd name="T71" fmla="*/ 14 h 82"/>
                <a:gd name="T72" fmla="*/ 12 w 91"/>
                <a:gd name="T7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82">
                  <a:moveTo>
                    <a:pt x="12" y="14"/>
                  </a:moveTo>
                  <a:cubicBezTo>
                    <a:pt x="11" y="11"/>
                    <a:pt x="11" y="11"/>
                    <a:pt x="11" y="11"/>
                  </a:cubicBezTo>
                  <a:cubicBezTo>
                    <a:pt x="8" y="3"/>
                    <a:pt x="8" y="3"/>
                    <a:pt x="8" y="3"/>
                  </a:cubicBezTo>
                  <a:cubicBezTo>
                    <a:pt x="8" y="3"/>
                    <a:pt x="8" y="3"/>
                    <a:pt x="8" y="3"/>
                  </a:cubicBezTo>
                  <a:cubicBezTo>
                    <a:pt x="13" y="1"/>
                    <a:pt x="18" y="4"/>
                    <a:pt x="20" y="8"/>
                  </a:cubicBezTo>
                  <a:cubicBezTo>
                    <a:pt x="26" y="25"/>
                    <a:pt x="26" y="25"/>
                    <a:pt x="26" y="25"/>
                  </a:cubicBezTo>
                  <a:cubicBezTo>
                    <a:pt x="25" y="18"/>
                    <a:pt x="25" y="18"/>
                    <a:pt x="25" y="18"/>
                  </a:cubicBezTo>
                  <a:cubicBezTo>
                    <a:pt x="23" y="9"/>
                    <a:pt x="23" y="9"/>
                    <a:pt x="23" y="9"/>
                  </a:cubicBezTo>
                  <a:cubicBezTo>
                    <a:pt x="22" y="1"/>
                    <a:pt x="22" y="1"/>
                    <a:pt x="22" y="1"/>
                  </a:cubicBezTo>
                  <a:cubicBezTo>
                    <a:pt x="22" y="1"/>
                    <a:pt x="22" y="1"/>
                    <a:pt x="22" y="1"/>
                  </a:cubicBezTo>
                  <a:cubicBezTo>
                    <a:pt x="27" y="0"/>
                    <a:pt x="31" y="3"/>
                    <a:pt x="32" y="8"/>
                  </a:cubicBezTo>
                  <a:cubicBezTo>
                    <a:pt x="35" y="27"/>
                    <a:pt x="35" y="27"/>
                    <a:pt x="35" y="27"/>
                  </a:cubicBezTo>
                  <a:cubicBezTo>
                    <a:pt x="36" y="27"/>
                    <a:pt x="36" y="26"/>
                    <a:pt x="37" y="26"/>
                  </a:cubicBezTo>
                  <a:cubicBezTo>
                    <a:pt x="36" y="21"/>
                    <a:pt x="36" y="21"/>
                    <a:pt x="36" y="21"/>
                  </a:cubicBezTo>
                  <a:cubicBezTo>
                    <a:pt x="35" y="12"/>
                    <a:pt x="35" y="12"/>
                    <a:pt x="35" y="12"/>
                  </a:cubicBezTo>
                  <a:cubicBezTo>
                    <a:pt x="33" y="4"/>
                    <a:pt x="33" y="4"/>
                    <a:pt x="33" y="4"/>
                  </a:cubicBezTo>
                  <a:cubicBezTo>
                    <a:pt x="33" y="4"/>
                    <a:pt x="33" y="4"/>
                    <a:pt x="33" y="4"/>
                  </a:cubicBezTo>
                  <a:cubicBezTo>
                    <a:pt x="38" y="3"/>
                    <a:pt x="43" y="6"/>
                    <a:pt x="43" y="11"/>
                  </a:cubicBezTo>
                  <a:cubicBezTo>
                    <a:pt x="46" y="29"/>
                    <a:pt x="46" y="29"/>
                    <a:pt x="46" y="29"/>
                  </a:cubicBezTo>
                  <a:cubicBezTo>
                    <a:pt x="50" y="36"/>
                    <a:pt x="50" y="36"/>
                    <a:pt x="50" y="36"/>
                  </a:cubicBezTo>
                  <a:cubicBezTo>
                    <a:pt x="59" y="40"/>
                    <a:pt x="59" y="40"/>
                    <a:pt x="59" y="40"/>
                  </a:cubicBezTo>
                  <a:cubicBezTo>
                    <a:pt x="59" y="39"/>
                    <a:pt x="59" y="39"/>
                    <a:pt x="59" y="39"/>
                  </a:cubicBezTo>
                  <a:cubicBezTo>
                    <a:pt x="54" y="30"/>
                    <a:pt x="54" y="30"/>
                    <a:pt x="54" y="30"/>
                  </a:cubicBezTo>
                  <a:cubicBezTo>
                    <a:pt x="50" y="24"/>
                    <a:pt x="51" y="17"/>
                    <a:pt x="57" y="13"/>
                  </a:cubicBezTo>
                  <a:cubicBezTo>
                    <a:pt x="57" y="13"/>
                    <a:pt x="57" y="13"/>
                    <a:pt x="57" y="13"/>
                  </a:cubicBezTo>
                  <a:cubicBezTo>
                    <a:pt x="64" y="23"/>
                    <a:pt x="64" y="23"/>
                    <a:pt x="64" y="23"/>
                  </a:cubicBezTo>
                  <a:cubicBezTo>
                    <a:pt x="74" y="36"/>
                    <a:pt x="74" y="36"/>
                    <a:pt x="74" y="36"/>
                  </a:cubicBezTo>
                  <a:cubicBezTo>
                    <a:pt x="84" y="53"/>
                    <a:pt x="84" y="53"/>
                    <a:pt x="84" y="53"/>
                  </a:cubicBezTo>
                  <a:cubicBezTo>
                    <a:pt x="84" y="54"/>
                    <a:pt x="84" y="54"/>
                    <a:pt x="84" y="54"/>
                  </a:cubicBezTo>
                  <a:cubicBezTo>
                    <a:pt x="88" y="59"/>
                    <a:pt x="91" y="75"/>
                    <a:pt x="91" y="75"/>
                  </a:cubicBezTo>
                  <a:cubicBezTo>
                    <a:pt x="62" y="82"/>
                    <a:pt x="62" y="82"/>
                    <a:pt x="62" y="82"/>
                  </a:cubicBezTo>
                  <a:cubicBezTo>
                    <a:pt x="59" y="69"/>
                    <a:pt x="59" y="69"/>
                    <a:pt x="59" y="69"/>
                  </a:cubicBezTo>
                  <a:cubicBezTo>
                    <a:pt x="31" y="55"/>
                    <a:pt x="31" y="55"/>
                    <a:pt x="31" y="55"/>
                  </a:cubicBezTo>
                  <a:cubicBezTo>
                    <a:pt x="11" y="31"/>
                    <a:pt x="11" y="31"/>
                    <a:pt x="11" y="31"/>
                  </a:cubicBezTo>
                  <a:cubicBezTo>
                    <a:pt x="5" y="23"/>
                    <a:pt x="5" y="23"/>
                    <a:pt x="5" y="23"/>
                  </a:cubicBezTo>
                  <a:cubicBezTo>
                    <a:pt x="0" y="14"/>
                    <a:pt x="0" y="14"/>
                    <a:pt x="0" y="14"/>
                  </a:cubicBezTo>
                  <a:cubicBezTo>
                    <a:pt x="4" y="11"/>
                    <a:pt x="9" y="11"/>
                    <a:pt x="12" y="1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89"/>
            <p:cNvSpPr>
              <a:spLocks/>
            </p:cNvSpPr>
            <p:nvPr/>
          </p:nvSpPr>
          <p:spPr bwMode="auto">
            <a:xfrm>
              <a:off x="10007615" y="5819802"/>
              <a:ext cx="134938" cy="47625"/>
            </a:xfrm>
            <a:custGeom>
              <a:avLst/>
              <a:gdLst>
                <a:gd name="T0" fmla="*/ 81 w 85"/>
                <a:gd name="T1" fmla="*/ 0 h 30"/>
                <a:gd name="T2" fmla="*/ 0 w 85"/>
                <a:gd name="T3" fmla="*/ 19 h 30"/>
                <a:gd name="T4" fmla="*/ 2 w 85"/>
                <a:gd name="T5" fmla="*/ 30 h 30"/>
                <a:gd name="T6" fmla="*/ 85 w 85"/>
                <a:gd name="T7" fmla="*/ 11 h 30"/>
                <a:gd name="T8" fmla="*/ 81 w 85"/>
                <a:gd name="T9" fmla="*/ 0 h 30"/>
              </a:gdLst>
              <a:ahLst/>
              <a:cxnLst>
                <a:cxn ang="0">
                  <a:pos x="T0" y="T1"/>
                </a:cxn>
                <a:cxn ang="0">
                  <a:pos x="T2" y="T3"/>
                </a:cxn>
                <a:cxn ang="0">
                  <a:pos x="T4" y="T5"/>
                </a:cxn>
                <a:cxn ang="0">
                  <a:pos x="T6" y="T7"/>
                </a:cxn>
                <a:cxn ang="0">
                  <a:pos x="T8" y="T9"/>
                </a:cxn>
              </a:cxnLst>
              <a:rect l="0" t="0" r="r" b="b"/>
              <a:pathLst>
                <a:path w="85" h="30">
                  <a:moveTo>
                    <a:pt x="81" y="0"/>
                  </a:moveTo>
                  <a:lnTo>
                    <a:pt x="0" y="19"/>
                  </a:lnTo>
                  <a:lnTo>
                    <a:pt x="2" y="30"/>
                  </a:lnTo>
                  <a:lnTo>
                    <a:pt x="85" y="11"/>
                  </a:lnTo>
                  <a:lnTo>
                    <a:pt x="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90"/>
            <p:cNvSpPr>
              <a:spLocks/>
            </p:cNvSpPr>
            <p:nvPr/>
          </p:nvSpPr>
          <p:spPr bwMode="auto">
            <a:xfrm>
              <a:off x="10004440" y="5834090"/>
              <a:ext cx="241300" cy="341313"/>
            </a:xfrm>
            <a:custGeom>
              <a:avLst/>
              <a:gdLst>
                <a:gd name="T0" fmla="*/ 152 w 152"/>
                <a:gd name="T1" fmla="*/ 215 h 215"/>
                <a:gd name="T2" fmla="*/ 53 w 152"/>
                <a:gd name="T3" fmla="*/ 215 h 215"/>
                <a:gd name="T4" fmla="*/ 0 w 152"/>
                <a:gd name="T5" fmla="*/ 23 h 215"/>
                <a:gd name="T6" fmla="*/ 92 w 152"/>
                <a:gd name="T7" fmla="*/ 0 h 215"/>
                <a:gd name="T8" fmla="*/ 152 w 152"/>
                <a:gd name="T9" fmla="*/ 215 h 215"/>
              </a:gdLst>
              <a:ahLst/>
              <a:cxnLst>
                <a:cxn ang="0">
                  <a:pos x="T0" y="T1"/>
                </a:cxn>
                <a:cxn ang="0">
                  <a:pos x="T2" y="T3"/>
                </a:cxn>
                <a:cxn ang="0">
                  <a:pos x="T4" y="T5"/>
                </a:cxn>
                <a:cxn ang="0">
                  <a:pos x="T6" y="T7"/>
                </a:cxn>
                <a:cxn ang="0">
                  <a:pos x="T8" y="T9"/>
                </a:cxn>
              </a:cxnLst>
              <a:rect l="0" t="0" r="r" b="b"/>
              <a:pathLst>
                <a:path w="152" h="215">
                  <a:moveTo>
                    <a:pt x="152" y="215"/>
                  </a:moveTo>
                  <a:lnTo>
                    <a:pt x="53" y="215"/>
                  </a:lnTo>
                  <a:lnTo>
                    <a:pt x="0" y="23"/>
                  </a:lnTo>
                  <a:lnTo>
                    <a:pt x="92" y="0"/>
                  </a:lnTo>
                  <a:lnTo>
                    <a:pt x="152" y="21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91"/>
            <p:cNvSpPr>
              <a:spLocks noEditPoints="1"/>
            </p:cNvSpPr>
            <p:nvPr/>
          </p:nvSpPr>
          <p:spPr bwMode="auto">
            <a:xfrm>
              <a:off x="10795016" y="5591201"/>
              <a:ext cx="160338" cy="136525"/>
            </a:xfrm>
            <a:custGeom>
              <a:avLst/>
              <a:gdLst>
                <a:gd name="T0" fmla="*/ 40 w 54"/>
                <a:gd name="T1" fmla="*/ 1 h 46"/>
                <a:gd name="T2" fmla="*/ 30 w 54"/>
                <a:gd name="T3" fmla="*/ 8 h 46"/>
                <a:gd name="T4" fmla="*/ 27 w 54"/>
                <a:gd name="T5" fmla="*/ 27 h 46"/>
                <a:gd name="T6" fmla="*/ 25 w 54"/>
                <a:gd name="T7" fmla="*/ 26 h 46"/>
                <a:gd name="T8" fmla="*/ 25 w 54"/>
                <a:gd name="T9" fmla="*/ 26 h 46"/>
                <a:gd name="T10" fmla="*/ 26 w 54"/>
                <a:gd name="T11" fmla="*/ 21 h 46"/>
                <a:gd name="T12" fmla="*/ 28 w 54"/>
                <a:gd name="T13" fmla="*/ 12 h 46"/>
                <a:gd name="T14" fmla="*/ 29 w 54"/>
                <a:gd name="T15" fmla="*/ 4 h 46"/>
                <a:gd name="T16" fmla="*/ 29 w 54"/>
                <a:gd name="T17" fmla="*/ 4 h 46"/>
                <a:gd name="T18" fmla="*/ 28 w 54"/>
                <a:gd name="T19" fmla="*/ 4 h 46"/>
                <a:gd name="T20" fmla="*/ 19 w 54"/>
                <a:gd name="T21" fmla="*/ 11 h 46"/>
                <a:gd name="T22" fmla="*/ 16 w 54"/>
                <a:gd name="T23" fmla="*/ 29 h 46"/>
                <a:gd name="T24" fmla="*/ 12 w 54"/>
                <a:gd name="T25" fmla="*/ 36 h 46"/>
                <a:gd name="T26" fmla="*/ 3 w 54"/>
                <a:gd name="T27" fmla="*/ 39 h 46"/>
                <a:gd name="T28" fmla="*/ 0 w 54"/>
                <a:gd name="T29" fmla="*/ 46 h 46"/>
                <a:gd name="T30" fmla="*/ 27 w 54"/>
                <a:gd name="T31" fmla="*/ 37 h 46"/>
                <a:gd name="T32" fmla="*/ 50 w 54"/>
                <a:gd name="T33" fmla="*/ 14 h 46"/>
                <a:gd name="T34" fmla="*/ 51 w 54"/>
                <a:gd name="T35" fmla="*/ 11 h 46"/>
                <a:gd name="T36" fmla="*/ 54 w 54"/>
                <a:gd name="T37" fmla="*/ 3 h 46"/>
                <a:gd name="T38" fmla="*/ 54 w 54"/>
                <a:gd name="T39" fmla="*/ 3 h 46"/>
                <a:gd name="T40" fmla="*/ 52 w 54"/>
                <a:gd name="T41" fmla="*/ 2 h 46"/>
                <a:gd name="T42" fmla="*/ 42 w 54"/>
                <a:gd name="T43" fmla="*/ 8 h 46"/>
                <a:gd name="T44" fmla="*/ 36 w 54"/>
                <a:gd name="T45" fmla="*/ 25 h 46"/>
                <a:gd name="T46" fmla="*/ 38 w 54"/>
                <a:gd name="T47" fmla="*/ 18 h 46"/>
                <a:gd name="T48" fmla="*/ 39 w 54"/>
                <a:gd name="T49" fmla="*/ 9 h 46"/>
                <a:gd name="T50" fmla="*/ 40 w 54"/>
                <a:gd name="T51" fmla="*/ 1 h 46"/>
                <a:gd name="T52" fmla="*/ 40 w 54"/>
                <a:gd name="T53" fmla="*/ 1 h 46"/>
                <a:gd name="T54" fmla="*/ 40 w 54"/>
                <a:gd name="T55" fmla="*/ 1 h 46"/>
                <a:gd name="T56" fmla="*/ 3 w 54"/>
                <a:gd name="T57" fmla="*/ 39 h 46"/>
                <a:gd name="T58" fmla="*/ 3 w 54"/>
                <a:gd name="T5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46">
                  <a:moveTo>
                    <a:pt x="40" y="1"/>
                  </a:moveTo>
                  <a:cubicBezTo>
                    <a:pt x="35" y="0"/>
                    <a:pt x="31" y="3"/>
                    <a:pt x="30" y="8"/>
                  </a:cubicBezTo>
                  <a:cubicBezTo>
                    <a:pt x="27" y="27"/>
                    <a:pt x="27" y="27"/>
                    <a:pt x="27" y="27"/>
                  </a:cubicBezTo>
                  <a:cubicBezTo>
                    <a:pt x="27" y="27"/>
                    <a:pt x="26" y="26"/>
                    <a:pt x="25" y="26"/>
                  </a:cubicBezTo>
                  <a:cubicBezTo>
                    <a:pt x="25" y="26"/>
                    <a:pt x="25" y="26"/>
                    <a:pt x="25" y="26"/>
                  </a:cubicBezTo>
                  <a:cubicBezTo>
                    <a:pt x="26" y="21"/>
                    <a:pt x="26" y="21"/>
                    <a:pt x="26" y="21"/>
                  </a:cubicBezTo>
                  <a:cubicBezTo>
                    <a:pt x="28" y="12"/>
                    <a:pt x="28" y="12"/>
                    <a:pt x="28" y="12"/>
                  </a:cubicBezTo>
                  <a:cubicBezTo>
                    <a:pt x="29" y="4"/>
                    <a:pt x="29" y="4"/>
                    <a:pt x="29" y="4"/>
                  </a:cubicBezTo>
                  <a:cubicBezTo>
                    <a:pt x="29" y="4"/>
                    <a:pt x="29" y="4"/>
                    <a:pt x="29" y="4"/>
                  </a:cubicBezTo>
                  <a:cubicBezTo>
                    <a:pt x="29" y="4"/>
                    <a:pt x="29" y="4"/>
                    <a:pt x="28" y="4"/>
                  </a:cubicBezTo>
                  <a:cubicBezTo>
                    <a:pt x="24" y="3"/>
                    <a:pt x="20" y="6"/>
                    <a:pt x="19" y="11"/>
                  </a:cubicBezTo>
                  <a:cubicBezTo>
                    <a:pt x="16" y="29"/>
                    <a:pt x="16" y="29"/>
                    <a:pt x="16" y="29"/>
                  </a:cubicBezTo>
                  <a:cubicBezTo>
                    <a:pt x="12" y="36"/>
                    <a:pt x="12" y="36"/>
                    <a:pt x="12" y="36"/>
                  </a:cubicBezTo>
                  <a:cubicBezTo>
                    <a:pt x="3" y="39"/>
                    <a:pt x="3" y="39"/>
                    <a:pt x="3" y="39"/>
                  </a:cubicBezTo>
                  <a:cubicBezTo>
                    <a:pt x="0" y="46"/>
                    <a:pt x="0" y="46"/>
                    <a:pt x="0" y="46"/>
                  </a:cubicBezTo>
                  <a:cubicBezTo>
                    <a:pt x="27" y="37"/>
                    <a:pt x="27" y="37"/>
                    <a:pt x="27" y="37"/>
                  </a:cubicBezTo>
                  <a:cubicBezTo>
                    <a:pt x="27" y="37"/>
                    <a:pt x="47" y="16"/>
                    <a:pt x="50" y="14"/>
                  </a:cubicBezTo>
                  <a:cubicBezTo>
                    <a:pt x="51" y="11"/>
                    <a:pt x="51" y="11"/>
                    <a:pt x="51" y="11"/>
                  </a:cubicBezTo>
                  <a:cubicBezTo>
                    <a:pt x="54" y="3"/>
                    <a:pt x="54" y="3"/>
                    <a:pt x="54" y="3"/>
                  </a:cubicBezTo>
                  <a:cubicBezTo>
                    <a:pt x="54" y="3"/>
                    <a:pt x="54" y="3"/>
                    <a:pt x="54" y="3"/>
                  </a:cubicBezTo>
                  <a:cubicBezTo>
                    <a:pt x="53" y="2"/>
                    <a:pt x="52" y="2"/>
                    <a:pt x="52" y="2"/>
                  </a:cubicBezTo>
                  <a:cubicBezTo>
                    <a:pt x="48" y="2"/>
                    <a:pt x="44" y="4"/>
                    <a:pt x="42" y="8"/>
                  </a:cubicBezTo>
                  <a:cubicBezTo>
                    <a:pt x="36" y="25"/>
                    <a:pt x="36" y="25"/>
                    <a:pt x="36" y="25"/>
                  </a:cubicBezTo>
                  <a:cubicBezTo>
                    <a:pt x="38" y="18"/>
                    <a:pt x="38" y="18"/>
                    <a:pt x="38" y="18"/>
                  </a:cubicBezTo>
                  <a:cubicBezTo>
                    <a:pt x="39" y="9"/>
                    <a:pt x="39" y="9"/>
                    <a:pt x="39" y="9"/>
                  </a:cubicBezTo>
                  <a:cubicBezTo>
                    <a:pt x="40" y="1"/>
                    <a:pt x="40" y="1"/>
                    <a:pt x="40" y="1"/>
                  </a:cubicBezTo>
                  <a:cubicBezTo>
                    <a:pt x="40" y="1"/>
                    <a:pt x="40" y="1"/>
                    <a:pt x="40" y="1"/>
                  </a:cubicBezTo>
                  <a:cubicBezTo>
                    <a:pt x="40" y="1"/>
                    <a:pt x="40" y="1"/>
                    <a:pt x="40" y="1"/>
                  </a:cubicBezTo>
                  <a:close/>
                  <a:moveTo>
                    <a:pt x="3" y="39"/>
                  </a:moveTo>
                  <a:cubicBezTo>
                    <a:pt x="3" y="39"/>
                    <a:pt x="3" y="39"/>
                    <a:pt x="3" y="39"/>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92"/>
            <p:cNvSpPr>
              <a:spLocks noEditPoints="1"/>
            </p:cNvSpPr>
            <p:nvPr/>
          </p:nvSpPr>
          <p:spPr bwMode="auto">
            <a:xfrm>
              <a:off x="9888552" y="5597551"/>
              <a:ext cx="163513" cy="136525"/>
            </a:xfrm>
            <a:custGeom>
              <a:avLst/>
              <a:gdLst>
                <a:gd name="T0" fmla="*/ 14 w 55"/>
                <a:gd name="T1" fmla="*/ 1 h 46"/>
                <a:gd name="T2" fmla="*/ 14 w 55"/>
                <a:gd name="T3" fmla="*/ 1 h 46"/>
                <a:gd name="T4" fmla="*/ 14 w 55"/>
                <a:gd name="T5" fmla="*/ 1 h 46"/>
                <a:gd name="T6" fmla="*/ 15 w 55"/>
                <a:gd name="T7" fmla="*/ 9 h 46"/>
                <a:gd name="T8" fmla="*/ 17 w 55"/>
                <a:gd name="T9" fmla="*/ 18 h 46"/>
                <a:gd name="T10" fmla="*/ 18 w 55"/>
                <a:gd name="T11" fmla="*/ 25 h 46"/>
                <a:gd name="T12" fmla="*/ 12 w 55"/>
                <a:gd name="T13" fmla="*/ 8 h 46"/>
                <a:gd name="T14" fmla="*/ 2 w 55"/>
                <a:gd name="T15" fmla="*/ 2 h 46"/>
                <a:gd name="T16" fmla="*/ 0 w 55"/>
                <a:gd name="T17" fmla="*/ 3 h 46"/>
                <a:gd name="T18" fmla="*/ 0 w 55"/>
                <a:gd name="T19" fmla="*/ 3 h 46"/>
                <a:gd name="T20" fmla="*/ 3 w 55"/>
                <a:gd name="T21" fmla="*/ 11 h 46"/>
                <a:gd name="T22" fmla="*/ 4 w 55"/>
                <a:gd name="T23" fmla="*/ 14 h 46"/>
                <a:gd name="T24" fmla="*/ 27 w 55"/>
                <a:gd name="T25" fmla="*/ 37 h 46"/>
                <a:gd name="T26" fmla="*/ 55 w 55"/>
                <a:gd name="T27" fmla="*/ 46 h 46"/>
                <a:gd name="T28" fmla="*/ 51 w 55"/>
                <a:gd name="T29" fmla="*/ 39 h 46"/>
                <a:gd name="T30" fmla="*/ 42 w 55"/>
                <a:gd name="T31" fmla="*/ 36 h 46"/>
                <a:gd name="T32" fmla="*/ 38 w 55"/>
                <a:gd name="T33" fmla="*/ 29 h 46"/>
                <a:gd name="T34" fmla="*/ 35 w 55"/>
                <a:gd name="T35" fmla="*/ 11 h 46"/>
                <a:gd name="T36" fmla="*/ 26 w 55"/>
                <a:gd name="T37" fmla="*/ 4 h 46"/>
                <a:gd name="T38" fmla="*/ 25 w 55"/>
                <a:gd name="T39" fmla="*/ 4 h 46"/>
                <a:gd name="T40" fmla="*/ 25 w 55"/>
                <a:gd name="T41" fmla="*/ 4 h 46"/>
                <a:gd name="T42" fmla="*/ 27 w 55"/>
                <a:gd name="T43" fmla="*/ 12 h 46"/>
                <a:gd name="T44" fmla="*/ 28 w 55"/>
                <a:gd name="T45" fmla="*/ 21 h 46"/>
                <a:gd name="T46" fmla="*/ 29 w 55"/>
                <a:gd name="T47" fmla="*/ 26 h 46"/>
                <a:gd name="T48" fmla="*/ 29 w 55"/>
                <a:gd name="T49" fmla="*/ 26 h 46"/>
                <a:gd name="T50" fmla="*/ 27 w 55"/>
                <a:gd name="T51" fmla="*/ 27 h 46"/>
                <a:gd name="T52" fmla="*/ 24 w 55"/>
                <a:gd name="T53" fmla="*/ 8 h 46"/>
                <a:gd name="T54" fmla="*/ 14 w 55"/>
                <a:gd name="T55" fmla="*/ 1 h 46"/>
                <a:gd name="T56" fmla="*/ 51 w 55"/>
                <a:gd name="T57" fmla="*/ 39 h 46"/>
                <a:gd name="T58" fmla="*/ 51 w 55"/>
                <a:gd name="T5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46">
                  <a:moveTo>
                    <a:pt x="14" y="1"/>
                  </a:moveTo>
                  <a:cubicBezTo>
                    <a:pt x="14" y="1"/>
                    <a:pt x="14" y="1"/>
                    <a:pt x="14" y="1"/>
                  </a:cubicBezTo>
                  <a:cubicBezTo>
                    <a:pt x="14" y="1"/>
                    <a:pt x="14" y="1"/>
                    <a:pt x="14" y="1"/>
                  </a:cubicBezTo>
                  <a:cubicBezTo>
                    <a:pt x="15" y="9"/>
                    <a:pt x="15" y="9"/>
                    <a:pt x="15" y="9"/>
                  </a:cubicBezTo>
                  <a:cubicBezTo>
                    <a:pt x="17" y="18"/>
                    <a:pt x="17" y="18"/>
                    <a:pt x="17" y="18"/>
                  </a:cubicBezTo>
                  <a:cubicBezTo>
                    <a:pt x="18" y="25"/>
                    <a:pt x="18" y="25"/>
                    <a:pt x="18" y="25"/>
                  </a:cubicBezTo>
                  <a:cubicBezTo>
                    <a:pt x="12" y="8"/>
                    <a:pt x="12" y="8"/>
                    <a:pt x="12" y="8"/>
                  </a:cubicBezTo>
                  <a:cubicBezTo>
                    <a:pt x="10" y="4"/>
                    <a:pt x="6" y="2"/>
                    <a:pt x="2" y="2"/>
                  </a:cubicBezTo>
                  <a:cubicBezTo>
                    <a:pt x="2" y="3"/>
                    <a:pt x="1" y="3"/>
                    <a:pt x="0" y="3"/>
                  </a:cubicBezTo>
                  <a:cubicBezTo>
                    <a:pt x="0" y="3"/>
                    <a:pt x="0" y="3"/>
                    <a:pt x="0" y="3"/>
                  </a:cubicBezTo>
                  <a:cubicBezTo>
                    <a:pt x="3" y="11"/>
                    <a:pt x="3" y="11"/>
                    <a:pt x="3" y="11"/>
                  </a:cubicBezTo>
                  <a:cubicBezTo>
                    <a:pt x="4" y="14"/>
                    <a:pt x="4" y="14"/>
                    <a:pt x="4" y="14"/>
                  </a:cubicBezTo>
                  <a:cubicBezTo>
                    <a:pt x="7" y="16"/>
                    <a:pt x="27" y="37"/>
                    <a:pt x="27" y="37"/>
                  </a:cubicBezTo>
                  <a:cubicBezTo>
                    <a:pt x="55" y="46"/>
                    <a:pt x="55" y="46"/>
                    <a:pt x="55" y="46"/>
                  </a:cubicBezTo>
                  <a:cubicBezTo>
                    <a:pt x="51" y="39"/>
                    <a:pt x="51" y="39"/>
                    <a:pt x="51" y="39"/>
                  </a:cubicBezTo>
                  <a:cubicBezTo>
                    <a:pt x="42" y="36"/>
                    <a:pt x="42" y="36"/>
                    <a:pt x="42" y="36"/>
                  </a:cubicBezTo>
                  <a:cubicBezTo>
                    <a:pt x="38" y="29"/>
                    <a:pt x="38" y="29"/>
                    <a:pt x="38" y="29"/>
                  </a:cubicBezTo>
                  <a:cubicBezTo>
                    <a:pt x="35" y="11"/>
                    <a:pt x="35" y="11"/>
                    <a:pt x="35" y="11"/>
                  </a:cubicBezTo>
                  <a:cubicBezTo>
                    <a:pt x="35" y="6"/>
                    <a:pt x="30" y="3"/>
                    <a:pt x="26" y="4"/>
                  </a:cubicBezTo>
                  <a:cubicBezTo>
                    <a:pt x="26" y="4"/>
                    <a:pt x="26" y="4"/>
                    <a:pt x="25" y="4"/>
                  </a:cubicBezTo>
                  <a:cubicBezTo>
                    <a:pt x="25" y="4"/>
                    <a:pt x="25" y="4"/>
                    <a:pt x="25" y="4"/>
                  </a:cubicBezTo>
                  <a:cubicBezTo>
                    <a:pt x="27" y="12"/>
                    <a:pt x="27" y="12"/>
                    <a:pt x="27" y="12"/>
                  </a:cubicBezTo>
                  <a:cubicBezTo>
                    <a:pt x="28" y="21"/>
                    <a:pt x="28" y="21"/>
                    <a:pt x="28" y="21"/>
                  </a:cubicBezTo>
                  <a:cubicBezTo>
                    <a:pt x="29" y="26"/>
                    <a:pt x="29" y="26"/>
                    <a:pt x="29" y="26"/>
                  </a:cubicBezTo>
                  <a:cubicBezTo>
                    <a:pt x="29" y="26"/>
                    <a:pt x="29" y="26"/>
                    <a:pt x="29" y="26"/>
                  </a:cubicBezTo>
                  <a:cubicBezTo>
                    <a:pt x="28" y="26"/>
                    <a:pt x="28" y="27"/>
                    <a:pt x="27" y="27"/>
                  </a:cubicBezTo>
                  <a:cubicBezTo>
                    <a:pt x="24" y="8"/>
                    <a:pt x="24" y="8"/>
                    <a:pt x="24" y="8"/>
                  </a:cubicBezTo>
                  <a:cubicBezTo>
                    <a:pt x="23" y="4"/>
                    <a:pt x="19" y="0"/>
                    <a:pt x="14" y="1"/>
                  </a:cubicBezTo>
                  <a:close/>
                  <a:moveTo>
                    <a:pt x="51" y="39"/>
                  </a:moveTo>
                  <a:cubicBezTo>
                    <a:pt x="51" y="39"/>
                    <a:pt x="51" y="39"/>
                    <a:pt x="51" y="39"/>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96"/>
            <p:cNvSpPr>
              <a:spLocks/>
            </p:cNvSpPr>
            <p:nvPr/>
          </p:nvSpPr>
          <p:spPr bwMode="auto">
            <a:xfrm>
              <a:off x="9775840" y="4398985"/>
              <a:ext cx="366713" cy="331788"/>
            </a:xfrm>
            <a:custGeom>
              <a:avLst/>
              <a:gdLst>
                <a:gd name="T0" fmla="*/ 50 w 123"/>
                <a:gd name="T1" fmla="*/ 3 h 112"/>
                <a:gd name="T2" fmla="*/ 43 w 123"/>
                <a:gd name="T3" fmla="*/ 7 h 112"/>
                <a:gd name="T4" fmla="*/ 41 w 123"/>
                <a:gd name="T5" fmla="*/ 10 h 112"/>
                <a:gd name="T6" fmla="*/ 40 w 123"/>
                <a:gd name="T7" fmla="*/ 10 h 112"/>
                <a:gd name="T8" fmla="*/ 31 w 123"/>
                <a:gd name="T9" fmla="*/ 14 h 112"/>
                <a:gd name="T10" fmla="*/ 27 w 123"/>
                <a:gd name="T11" fmla="*/ 11 h 112"/>
                <a:gd name="T12" fmla="*/ 25 w 123"/>
                <a:gd name="T13" fmla="*/ 11 h 112"/>
                <a:gd name="T14" fmla="*/ 16 w 123"/>
                <a:gd name="T15" fmla="*/ 17 h 112"/>
                <a:gd name="T16" fmla="*/ 15 w 123"/>
                <a:gd name="T17" fmla="*/ 18 h 112"/>
                <a:gd name="T18" fmla="*/ 11 w 123"/>
                <a:gd name="T19" fmla="*/ 23 h 112"/>
                <a:gd name="T20" fmla="*/ 7 w 123"/>
                <a:gd name="T21" fmla="*/ 26 h 112"/>
                <a:gd name="T22" fmla="*/ 6 w 123"/>
                <a:gd name="T23" fmla="*/ 27 h 112"/>
                <a:gd name="T24" fmla="*/ 0 w 123"/>
                <a:gd name="T25" fmla="*/ 57 h 112"/>
                <a:gd name="T26" fmla="*/ 1 w 123"/>
                <a:gd name="T27" fmla="*/ 59 h 112"/>
                <a:gd name="T28" fmla="*/ 6 w 123"/>
                <a:gd name="T29" fmla="*/ 63 h 112"/>
                <a:gd name="T30" fmla="*/ 7 w 123"/>
                <a:gd name="T31" fmla="*/ 69 h 112"/>
                <a:gd name="T32" fmla="*/ 9 w 123"/>
                <a:gd name="T33" fmla="*/ 71 h 112"/>
                <a:gd name="T34" fmla="*/ 30 w 123"/>
                <a:gd name="T35" fmla="*/ 78 h 112"/>
                <a:gd name="T36" fmla="*/ 32 w 123"/>
                <a:gd name="T37" fmla="*/ 78 h 112"/>
                <a:gd name="T38" fmla="*/ 39 w 123"/>
                <a:gd name="T39" fmla="*/ 73 h 112"/>
                <a:gd name="T40" fmla="*/ 40 w 123"/>
                <a:gd name="T41" fmla="*/ 72 h 112"/>
                <a:gd name="T42" fmla="*/ 47 w 123"/>
                <a:gd name="T43" fmla="*/ 64 h 112"/>
                <a:gd name="T44" fmla="*/ 50 w 123"/>
                <a:gd name="T45" fmla="*/ 65 h 112"/>
                <a:gd name="T46" fmla="*/ 52 w 123"/>
                <a:gd name="T47" fmla="*/ 65 h 112"/>
                <a:gd name="T48" fmla="*/ 55 w 123"/>
                <a:gd name="T49" fmla="*/ 63 h 112"/>
                <a:gd name="T50" fmla="*/ 57 w 123"/>
                <a:gd name="T51" fmla="*/ 64 h 112"/>
                <a:gd name="T52" fmla="*/ 61 w 123"/>
                <a:gd name="T53" fmla="*/ 70 h 112"/>
                <a:gd name="T54" fmla="*/ 62 w 123"/>
                <a:gd name="T55" fmla="*/ 71 h 112"/>
                <a:gd name="T56" fmla="*/ 69 w 123"/>
                <a:gd name="T57" fmla="*/ 75 h 112"/>
                <a:gd name="T58" fmla="*/ 77 w 123"/>
                <a:gd name="T59" fmla="*/ 82 h 112"/>
                <a:gd name="T60" fmla="*/ 79 w 123"/>
                <a:gd name="T61" fmla="*/ 92 h 112"/>
                <a:gd name="T62" fmla="*/ 95 w 123"/>
                <a:gd name="T63" fmla="*/ 105 h 112"/>
                <a:gd name="T64" fmla="*/ 95 w 123"/>
                <a:gd name="T65" fmla="*/ 105 h 112"/>
                <a:gd name="T66" fmla="*/ 106 w 123"/>
                <a:gd name="T67" fmla="*/ 112 h 112"/>
                <a:gd name="T68" fmla="*/ 108 w 123"/>
                <a:gd name="T69" fmla="*/ 112 h 112"/>
                <a:gd name="T70" fmla="*/ 116 w 123"/>
                <a:gd name="T71" fmla="*/ 106 h 112"/>
                <a:gd name="T72" fmla="*/ 117 w 123"/>
                <a:gd name="T73" fmla="*/ 105 h 112"/>
                <a:gd name="T74" fmla="*/ 123 w 123"/>
                <a:gd name="T75" fmla="*/ 78 h 112"/>
                <a:gd name="T76" fmla="*/ 121 w 123"/>
                <a:gd name="T77" fmla="*/ 75 h 112"/>
                <a:gd name="T78" fmla="*/ 119 w 123"/>
                <a:gd name="T79" fmla="*/ 74 h 112"/>
                <a:gd name="T80" fmla="*/ 122 w 123"/>
                <a:gd name="T81" fmla="*/ 63 h 112"/>
                <a:gd name="T82" fmla="*/ 121 w 123"/>
                <a:gd name="T83" fmla="*/ 60 h 112"/>
                <a:gd name="T84" fmla="*/ 114 w 123"/>
                <a:gd name="T85" fmla="*/ 52 h 112"/>
                <a:gd name="T86" fmla="*/ 111 w 123"/>
                <a:gd name="T87" fmla="*/ 48 h 112"/>
                <a:gd name="T88" fmla="*/ 110 w 123"/>
                <a:gd name="T89" fmla="*/ 36 h 112"/>
                <a:gd name="T90" fmla="*/ 114 w 123"/>
                <a:gd name="T91" fmla="*/ 28 h 112"/>
                <a:gd name="T92" fmla="*/ 114 w 123"/>
                <a:gd name="T93" fmla="*/ 26 h 112"/>
                <a:gd name="T94" fmla="*/ 111 w 123"/>
                <a:gd name="T95" fmla="*/ 12 h 112"/>
                <a:gd name="T96" fmla="*/ 111 w 123"/>
                <a:gd name="T97" fmla="*/ 11 h 112"/>
                <a:gd name="T98" fmla="*/ 109 w 123"/>
                <a:gd name="T99" fmla="*/ 10 h 112"/>
                <a:gd name="T100" fmla="*/ 107 w 123"/>
                <a:gd name="T101" fmla="*/ 8 h 112"/>
                <a:gd name="T102" fmla="*/ 106 w 123"/>
                <a:gd name="T103" fmla="*/ 9 h 112"/>
                <a:gd name="T104" fmla="*/ 97 w 123"/>
                <a:gd name="T105" fmla="*/ 20 h 112"/>
                <a:gd name="T106" fmla="*/ 70 w 123"/>
                <a:gd name="T107" fmla="*/ 7 h 112"/>
                <a:gd name="T108" fmla="*/ 71 w 123"/>
                <a:gd name="T109" fmla="*/ 6 h 112"/>
                <a:gd name="T110" fmla="*/ 57 w 123"/>
                <a:gd name="T111" fmla="*/ 0 h 112"/>
                <a:gd name="T112" fmla="*/ 50 w 123"/>
                <a:gd name="T113" fmla="*/ 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3" h="112">
                  <a:moveTo>
                    <a:pt x="50" y="3"/>
                  </a:moveTo>
                  <a:cubicBezTo>
                    <a:pt x="43" y="7"/>
                    <a:pt x="43" y="7"/>
                    <a:pt x="43" y="7"/>
                  </a:cubicBezTo>
                  <a:cubicBezTo>
                    <a:pt x="41" y="8"/>
                    <a:pt x="41" y="9"/>
                    <a:pt x="41" y="10"/>
                  </a:cubicBezTo>
                  <a:cubicBezTo>
                    <a:pt x="40" y="10"/>
                    <a:pt x="40" y="10"/>
                    <a:pt x="40" y="10"/>
                  </a:cubicBezTo>
                  <a:cubicBezTo>
                    <a:pt x="31" y="14"/>
                    <a:pt x="31" y="14"/>
                    <a:pt x="31" y="14"/>
                  </a:cubicBezTo>
                  <a:cubicBezTo>
                    <a:pt x="27" y="11"/>
                    <a:pt x="27" y="11"/>
                    <a:pt x="27" y="11"/>
                  </a:cubicBezTo>
                  <a:cubicBezTo>
                    <a:pt x="27" y="11"/>
                    <a:pt x="25" y="11"/>
                    <a:pt x="25" y="11"/>
                  </a:cubicBezTo>
                  <a:cubicBezTo>
                    <a:pt x="16" y="17"/>
                    <a:pt x="16" y="17"/>
                    <a:pt x="16" y="17"/>
                  </a:cubicBezTo>
                  <a:cubicBezTo>
                    <a:pt x="15" y="17"/>
                    <a:pt x="15" y="17"/>
                    <a:pt x="15" y="18"/>
                  </a:cubicBezTo>
                  <a:cubicBezTo>
                    <a:pt x="11" y="23"/>
                    <a:pt x="11" y="23"/>
                    <a:pt x="11" y="23"/>
                  </a:cubicBezTo>
                  <a:cubicBezTo>
                    <a:pt x="7" y="26"/>
                    <a:pt x="7" y="26"/>
                    <a:pt x="7" y="26"/>
                  </a:cubicBezTo>
                  <a:cubicBezTo>
                    <a:pt x="7" y="26"/>
                    <a:pt x="6" y="27"/>
                    <a:pt x="6" y="27"/>
                  </a:cubicBezTo>
                  <a:cubicBezTo>
                    <a:pt x="0" y="57"/>
                    <a:pt x="0" y="57"/>
                    <a:pt x="0" y="57"/>
                  </a:cubicBezTo>
                  <a:cubicBezTo>
                    <a:pt x="0" y="58"/>
                    <a:pt x="0" y="59"/>
                    <a:pt x="1" y="59"/>
                  </a:cubicBezTo>
                  <a:cubicBezTo>
                    <a:pt x="6" y="63"/>
                    <a:pt x="6" y="63"/>
                    <a:pt x="6" y="63"/>
                  </a:cubicBezTo>
                  <a:cubicBezTo>
                    <a:pt x="7" y="69"/>
                    <a:pt x="7" y="69"/>
                    <a:pt x="7" y="69"/>
                  </a:cubicBezTo>
                  <a:cubicBezTo>
                    <a:pt x="7" y="70"/>
                    <a:pt x="8" y="70"/>
                    <a:pt x="9" y="71"/>
                  </a:cubicBezTo>
                  <a:cubicBezTo>
                    <a:pt x="30" y="78"/>
                    <a:pt x="30" y="78"/>
                    <a:pt x="30" y="78"/>
                  </a:cubicBezTo>
                  <a:cubicBezTo>
                    <a:pt x="31" y="78"/>
                    <a:pt x="32" y="78"/>
                    <a:pt x="32" y="78"/>
                  </a:cubicBezTo>
                  <a:cubicBezTo>
                    <a:pt x="39" y="73"/>
                    <a:pt x="39" y="73"/>
                    <a:pt x="39" y="73"/>
                  </a:cubicBezTo>
                  <a:cubicBezTo>
                    <a:pt x="40" y="73"/>
                    <a:pt x="40" y="73"/>
                    <a:pt x="40" y="72"/>
                  </a:cubicBezTo>
                  <a:cubicBezTo>
                    <a:pt x="47" y="64"/>
                    <a:pt x="47" y="64"/>
                    <a:pt x="47" y="64"/>
                  </a:cubicBezTo>
                  <a:cubicBezTo>
                    <a:pt x="50" y="65"/>
                    <a:pt x="50" y="65"/>
                    <a:pt x="50" y="65"/>
                  </a:cubicBezTo>
                  <a:cubicBezTo>
                    <a:pt x="51" y="66"/>
                    <a:pt x="52" y="65"/>
                    <a:pt x="52" y="65"/>
                  </a:cubicBezTo>
                  <a:cubicBezTo>
                    <a:pt x="55" y="63"/>
                    <a:pt x="55" y="63"/>
                    <a:pt x="55" y="63"/>
                  </a:cubicBezTo>
                  <a:cubicBezTo>
                    <a:pt x="57" y="64"/>
                    <a:pt x="57" y="64"/>
                    <a:pt x="57" y="64"/>
                  </a:cubicBezTo>
                  <a:cubicBezTo>
                    <a:pt x="61" y="70"/>
                    <a:pt x="61" y="70"/>
                    <a:pt x="61" y="70"/>
                  </a:cubicBezTo>
                  <a:cubicBezTo>
                    <a:pt x="61" y="70"/>
                    <a:pt x="61" y="71"/>
                    <a:pt x="62" y="71"/>
                  </a:cubicBezTo>
                  <a:cubicBezTo>
                    <a:pt x="69" y="75"/>
                    <a:pt x="69" y="75"/>
                    <a:pt x="69" y="75"/>
                  </a:cubicBezTo>
                  <a:cubicBezTo>
                    <a:pt x="77" y="82"/>
                    <a:pt x="77" y="82"/>
                    <a:pt x="77" y="82"/>
                  </a:cubicBezTo>
                  <a:cubicBezTo>
                    <a:pt x="77" y="84"/>
                    <a:pt x="79" y="91"/>
                    <a:pt x="79" y="92"/>
                  </a:cubicBezTo>
                  <a:cubicBezTo>
                    <a:pt x="79" y="92"/>
                    <a:pt x="79" y="93"/>
                    <a:pt x="95" y="105"/>
                  </a:cubicBezTo>
                  <a:cubicBezTo>
                    <a:pt x="95" y="105"/>
                    <a:pt x="95" y="105"/>
                    <a:pt x="95" y="105"/>
                  </a:cubicBezTo>
                  <a:cubicBezTo>
                    <a:pt x="106" y="112"/>
                    <a:pt x="106" y="112"/>
                    <a:pt x="106" y="112"/>
                  </a:cubicBezTo>
                  <a:cubicBezTo>
                    <a:pt x="107" y="112"/>
                    <a:pt x="108" y="112"/>
                    <a:pt x="108" y="112"/>
                  </a:cubicBezTo>
                  <a:cubicBezTo>
                    <a:pt x="116" y="106"/>
                    <a:pt x="116" y="106"/>
                    <a:pt x="116" y="106"/>
                  </a:cubicBezTo>
                  <a:cubicBezTo>
                    <a:pt x="117" y="106"/>
                    <a:pt x="117" y="105"/>
                    <a:pt x="117" y="105"/>
                  </a:cubicBezTo>
                  <a:cubicBezTo>
                    <a:pt x="123" y="78"/>
                    <a:pt x="123" y="78"/>
                    <a:pt x="123" y="78"/>
                  </a:cubicBezTo>
                  <a:cubicBezTo>
                    <a:pt x="123" y="77"/>
                    <a:pt x="122" y="76"/>
                    <a:pt x="121" y="75"/>
                  </a:cubicBezTo>
                  <a:cubicBezTo>
                    <a:pt x="119" y="74"/>
                    <a:pt x="119" y="74"/>
                    <a:pt x="119" y="74"/>
                  </a:cubicBezTo>
                  <a:cubicBezTo>
                    <a:pt x="122" y="63"/>
                    <a:pt x="122" y="63"/>
                    <a:pt x="122" y="63"/>
                  </a:cubicBezTo>
                  <a:cubicBezTo>
                    <a:pt x="122" y="62"/>
                    <a:pt x="122" y="61"/>
                    <a:pt x="121" y="60"/>
                  </a:cubicBezTo>
                  <a:cubicBezTo>
                    <a:pt x="114" y="52"/>
                    <a:pt x="114" y="52"/>
                    <a:pt x="114" y="52"/>
                  </a:cubicBezTo>
                  <a:cubicBezTo>
                    <a:pt x="111" y="48"/>
                    <a:pt x="111" y="48"/>
                    <a:pt x="111" y="48"/>
                  </a:cubicBezTo>
                  <a:cubicBezTo>
                    <a:pt x="110" y="36"/>
                    <a:pt x="110" y="36"/>
                    <a:pt x="110" y="36"/>
                  </a:cubicBezTo>
                  <a:cubicBezTo>
                    <a:pt x="114" y="28"/>
                    <a:pt x="114" y="28"/>
                    <a:pt x="114" y="28"/>
                  </a:cubicBezTo>
                  <a:cubicBezTo>
                    <a:pt x="114" y="28"/>
                    <a:pt x="114" y="27"/>
                    <a:pt x="114" y="26"/>
                  </a:cubicBezTo>
                  <a:cubicBezTo>
                    <a:pt x="111" y="12"/>
                    <a:pt x="111" y="12"/>
                    <a:pt x="111" y="12"/>
                  </a:cubicBezTo>
                  <a:cubicBezTo>
                    <a:pt x="111" y="12"/>
                    <a:pt x="111" y="12"/>
                    <a:pt x="111" y="11"/>
                  </a:cubicBezTo>
                  <a:cubicBezTo>
                    <a:pt x="109" y="10"/>
                    <a:pt x="109" y="10"/>
                    <a:pt x="109" y="10"/>
                  </a:cubicBezTo>
                  <a:cubicBezTo>
                    <a:pt x="109" y="9"/>
                    <a:pt x="108" y="9"/>
                    <a:pt x="107" y="8"/>
                  </a:cubicBezTo>
                  <a:cubicBezTo>
                    <a:pt x="107" y="8"/>
                    <a:pt x="106" y="9"/>
                    <a:pt x="106" y="9"/>
                  </a:cubicBezTo>
                  <a:cubicBezTo>
                    <a:pt x="97" y="20"/>
                    <a:pt x="97" y="20"/>
                    <a:pt x="97" y="20"/>
                  </a:cubicBezTo>
                  <a:cubicBezTo>
                    <a:pt x="70" y="7"/>
                    <a:pt x="70" y="7"/>
                    <a:pt x="70" y="7"/>
                  </a:cubicBezTo>
                  <a:cubicBezTo>
                    <a:pt x="71" y="6"/>
                    <a:pt x="71" y="6"/>
                    <a:pt x="71" y="6"/>
                  </a:cubicBezTo>
                  <a:cubicBezTo>
                    <a:pt x="67" y="4"/>
                    <a:pt x="60" y="2"/>
                    <a:pt x="57" y="0"/>
                  </a:cubicBezTo>
                  <a:lnTo>
                    <a:pt x="50" y="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97"/>
            <p:cNvSpPr>
              <a:spLocks/>
            </p:cNvSpPr>
            <p:nvPr/>
          </p:nvSpPr>
          <p:spPr bwMode="auto">
            <a:xfrm>
              <a:off x="10145727" y="4543448"/>
              <a:ext cx="44450" cy="80963"/>
            </a:xfrm>
            <a:custGeom>
              <a:avLst/>
              <a:gdLst>
                <a:gd name="T0" fmla="*/ 6 w 15"/>
                <a:gd name="T1" fmla="*/ 1 h 27"/>
                <a:gd name="T2" fmla="*/ 3 w 15"/>
                <a:gd name="T3" fmla="*/ 0 h 27"/>
                <a:gd name="T4" fmla="*/ 2 w 15"/>
                <a:gd name="T5" fmla="*/ 2 h 27"/>
                <a:gd name="T6" fmla="*/ 0 w 15"/>
                <a:gd name="T7" fmla="*/ 10 h 27"/>
                <a:gd name="T8" fmla="*/ 0 w 15"/>
                <a:gd name="T9" fmla="*/ 11 h 27"/>
                <a:gd name="T10" fmla="*/ 0 w 15"/>
                <a:gd name="T11" fmla="*/ 15 h 27"/>
                <a:gd name="T12" fmla="*/ 0 w 15"/>
                <a:gd name="T13" fmla="*/ 16 h 27"/>
                <a:gd name="T14" fmla="*/ 4 w 15"/>
                <a:gd name="T15" fmla="*/ 22 h 27"/>
                <a:gd name="T16" fmla="*/ 4 w 15"/>
                <a:gd name="T17" fmla="*/ 25 h 27"/>
                <a:gd name="T18" fmla="*/ 6 w 15"/>
                <a:gd name="T19" fmla="*/ 27 h 27"/>
                <a:gd name="T20" fmla="*/ 12 w 15"/>
                <a:gd name="T21" fmla="*/ 27 h 27"/>
                <a:gd name="T22" fmla="*/ 14 w 15"/>
                <a:gd name="T23" fmla="*/ 27 h 27"/>
                <a:gd name="T24" fmla="*/ 14 w 15"/>
                <a:gd name="T25" fmla="*/ 26 h 27"/>
                <a:gd name="T26" fmla="*/ 15 w 15"/>
                <a:gd name="T27" fmla="*/ 24 h 27"/>
                <a:gd name="T28" fmla="*/ 10 w 15"/>
                <a:gd name="T29" fmla="*/ 5 h 27"/>
                <a:gd name="T30" fmla="*/ 9 w 15"/>
                <a:gd name="T31" fmla="*/ 4 h 27"/>
                <a:gd name="T32" fmla="*/ 6 w 15"/>
                <a:gd name="T3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27">
                  <a:moveTo>
                    <a:pt x="6" y="1"/>
                  </a:moveTo>
                  <a:cubicBezTo>
                    <a:pt x="5" y="0"/>
                    <a:pt x="4" y="0"/>
                    <a:pt x="3" y="0"/>
                  </a:cubicBezTo>
                  <a:cubicBezTo>
                    <a:pt x="2" y="0"/>
                    <a:pt x="2" y="1"/>
                    <a:pt x="2" y="2"/>
                  </a:cubicBezTo>
                  <a:cubicBezTo>
                    <a:pt x="0" y="10"/>
                    <a:pt x="0" y="10"/>
                    <a:pt x="0" y="10"/>
                  </a:cubicBezTo>
                  <a:cubicBezTo>
                    <a:pt x="0" y="11"/>
                    <a:pt x="0" y="11"/>
                    <a:pt x="0" y="11"/>
                  </a:cubicBezTo>
                  <a:cubicBezTo>
                    <a:pt x="0" y="15"/>
                    <a:pt x="0" y="15"/>
                    <a:pt x="0" y="15"/>
                  </a:cubicBezTo>
                  <a:cubicBezTo>
                    <a:pt x="0" y="16"/>
                    <a:pt x="0" y="16"/>
                    <a:pt x="0" y="16"/>
                  </a:cubicBezTo>
                  <a:cubicBezTo>
                    <a:pt x="4" y="22"/>
                    <a:pt x="4" y="22"/>
                    <a:pt x="4" y="22"/>
                  </a:cubicBezTo>
                  <a:cubicBezTo>
                    <a:pt x="4" y="25"/>
                    <a:pt x="4" y="25"/>
                    <a:pt x="4" y="25"/>
                  </a:cubicBezTo>
                  <a:cubicBezTo>
                    <a:pt x="4" y="26"/>
                    <a:pt x="5" y="27"/>
                    <a:pt x="6" y="27"/>
                  </a:cubicBezTo>
                  <a:cubicBezTo>
                    <a:pt x="12" y="27"/>
                    <a:pt x="12" y="27"/>
                    <a:pt x="12" y="27"/>
                  </a:cubicBezTo>
                  <a:cubicBezTo>
                    <a:pt x="13" y="27"/>
                    <a:pt x="13" y="27"/>
                    <a:pt x="14" y="27"/>
                  </a:cubicBezTo>
                  <a:cubicBezTo>
                    <a:pt x="14" y="27"/>
                    <a:pt x="14" y="27"/>
                    <a:pt x="14" y="26"/>
                  </a:cubicBezTo>
                  <a:cubicBezTo>
                    <a:pt x="15" y="26"/>
                    <a:pt x="15" y="25"/>
                    <a:pt x="15" y="24"/>
                  </a:cubicBezTo>
                  <a:cubicBezTo>
                    <a:pt x="10" y="5"/>
                    <a:pt x="10" y="5"/>
                    <a:pt x="10" y="5"/>
                  </a:cubicBezTo>
                  <a:cubicBezTo>
                    <a:pt x="10" y="5"/>
                    <a:pt x="9" y="5"/>
                    <a:pt x="9" y="4"/>
                  </a:cubicBezTo>
                  <a:lnTo>
                    <a:pt x="6" y="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98"/>
            <p:cNvSpPr>
              <a:spLocks/>
            </p:cNvSpPr>
            <p:nvPr/>
          </p:nvSpPr>
          <p:spPr bwMode="auto">
            <a:xfrm>
              <a:off x="10302890" y="4154510"/>
              <a:ext cx="268288" cy="249238"/>
            </a:xfrm>
            <a:custGeom>
              <a:avLst/>
              <a:gdLst>
                <a:gd name="T0" fmla="*/ 78 w 90"/>
                <a:gd name="T1" fmla="*/ 58 h 84"/>
                <a:gd name="T2" fmla="*/ 75 w 90"/>
                <a:gd name="T3" fmla="*/ 40 h 84"/>
                <a:gd name="T4" fmla="*/ 72 w 90"/>
                <a:gd name="T5" fmla="*/ 9 h 84"/>
                <a:gd name="T6" fmla="*/ 67 w 90"/>
                <a:gd name="T7" fmla="*/ 10 h 84"/>
                <a:gd name="T8" fmla="*/ 61 w 90"/>
                <a:gd name="T9" fmla="*/ 13 h 84"/>
                <a:gd name="T10" fmla="*/ 68 w 90"/>
                <a:gd name="T11" fmla="*/ 6 h 84"/>
                <a:gd name="T12" fmla="*/ 64 w 90"/>
                <a:gd name="T13" fmla="*/ 0 h 84"/>
                <a:gd name="T14" fmla="*/ 49 w 90"/>
                <a:gd name="T15" fmla="*/ 3 h 84"/>
                <a:gd name="T16" fmla="*/ 35 w 90"/>
                <a:gd name="T17" fmla="*/ 7 h 84"/>
                <a:gd name="T18" fmla="*/ 22 w 90"/>
                <a:gd name="T19" fmla="*/ 21 h 84"/>
                <a:gd name="T20" fmla="*/ 26 w 90"/>
                <a:gd name="T21" fmla="*/ 28 h 84"/>
                <a:gd name="T22" fmla="*/ 33 w 90"/>
                <a:gd name="T23" fmla="*/ 29 h 84"/>
                <a:gd name="T24" fmla="*/ 38 w 90"/>
                <a:gd name="T25" fmla="*/ 27 h 84"/>
                <a:gd name="T26" fmla="*/ 42 w 90"/>
                <a:gd name="T27" fmla="*/ 23 h 84"/>
                <a:gd name="T28" fmla="*/ 45 w 90"/>
                <a:gd name="T29" fmla="*/ 17 h 84"/>
                <a:gd name="T30" fmla="*/ 42 w 90"/>
                <a:gd name="T31" fmla="*/ 29 h 84"/>
                <a:gd name="T32" fmla="*/ 25 w 90"/>
                <a:gd name="T33" fmla="*/ 30 h 84"/>
                <a:gd name="T34" fmla="*/ 21 w 90"/>
                <a:gd name="T35" fmla="*/ 34 h 84"/>
                <a:gd name="T36" fmla="*/ 12 w 90"/>
                <a:gd name="T37" fmla="*/ 24 h 84"/>
                <a:gd name="T38" fmla="*/ 8 w 90"/>
                <a:gd name="T39" fmla="*/ 28 h 84"/>
                <a:gd name="T40" fmla="*/ 9 w 90"/>
                <a:gd name="T41" fmla="*/ 32 h 84"/>
                <a:gd name="T42" fmla="*/ 10 w 90"/>
                <a:gd name="T43" fmla="*/ 36 h 84"/>
                <a:gd name="T44" fmla="*/ 9 w 90"/>
                <a:gd name="T45" fmla="*/ 42 h 84"/>
                <a:gd name="T46" fmla="*/ 9 w 90"/>
                <a:gd name="T47" fmla="*/ 46 h 84"/>
                <a:gd name="T48" fmla="*/ 11 w 90"/>
                <a:gd name="T49" fmla="*/ 49 h 84"/>
                <a:gd name="T50" fmla="*/ 1 w 90"/>
                <a:gd name="T51" fmla="*/ 50 h 84"/>
                <a:gd name="T52" fmla="*/ 0 w 90"/>
                <a:gd name="T53" fmla="*/ 63 h 84"/>
                <a:gd name="T54" fmla="*/ 3 w 90"/>
                <a:gd name="T55" fmla="*/ 65 h 84"/>
                <a:gd name="T56" fmla="*/ 14 w 90"/>
                <a:gd name="T57" fmla="*/ 62 h 84"/>
                <a:gd name="T58" fmla="*/ 29 w 90"/>
                <a:gd name="T59" fmla="*/ 54 h 84"/>
                <a:gd name="T60" fmla="*/ 35 w 90"/>
                <a:gd name="T61" fmla="*/ 63 h 84"/>
                <a:gd name="T62" fmla="*/ 40 w 90"/>
                <a:gd name="T63" fmla="*/ 64 h 84"/>
                <a:gd name="T64" fmla="*/ 42 w 90"/>
                <a:gd name="T65" fmla="*/ 58 h 84"/>
                <a:gd name="T66" fmla="*/ 37 w 90"/>
                <a:gd name="T67" fmla="*/ 49 h 84"/>
                <a:gd name="T68" fmla="*/ 42 w 90"/>
                <a:gd name="T69" fmla="*/ 58 h 84"/>
                <a:gd name="T70" fmla="*/ 46 w 90"/>
                <a:gd name="T71" fmla="*/ 63 h 84"/>
                <a:gd name="T72" fmla="*/ 52 w 90"/>
                <a:gd name="T73" fmla="*/ 65 h 84"/>
                <a:gd name="T74" fmla="*/ 53 w 90"/>
                <a:gd name="T75" fmla="*/ 59 h 84"/>
                <a:gd name="T76" fmla="*/ 61 w 90"/>
                <a:gd name="T77" fmla="*/ 66 h 84"/>
                <a:gd name="T78" fmla="*/ 68 w 90"/>
                <a:gd name="T79" fmla="*/ 66 h 84"/>
                <a:gd name="T80" fmla="*/ 67 w 90"/>
                <a:gd name="T81" fmla="*/ 71 h 84"/>
                <a:gd name="T82" fmla="*/ 71 w 90"/>
                <a:gd name="T83" fmla="*/ 83 h 84"/>
                <a:gd name="T84" fmla="*/ 74 w 90"/>
                <a:gd name="T85" fmla="*/ 84 h 84"/>
                <a:gd name="T86" fmla="*/ 90 w 90"/>
                <a:gd name="T8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0" h="84">
                  <a:moveTo>
                    <a:pt x="90" y="72"/>
                  </a:moveTo>
                  <a:cubicBezTo>
                    <a:pt x="78" y="58"/>
                    <a:pt x="78" y="58"/>
                    <a:pt x="78" y="58"/>
                  </a:cubicBezTo>
                  <a:cubicBezTo>
                    <a:pt x="86" y="53"/>
                    <a:pt x="86" y="53"/>
                    <a:pt x="86" y="53"/>
                  </a:cubicBezTo>
                  <a:cubicBezTo>
                    <a:pt x="75" y="40"/>
                    <a:pt x="75" y="40"/>
                    <a:pt x="75" y="40"/>
                  </a:cubicBezTo>
                  <a:cubicBezTo>
                    <a:pt x="74" y="30"/>
                    <a:pt x="74" y="30"/>
                    <a:pt x="74" y="30"/>
                  </a:cubicBezTo>
                  <a:cubicBezTo>
                    <a:pt x="72" y="9"/>
                    <a:pt x="72" y="9"/>
                    <a:pt x="72" y="9"/>
                  </a:cubicBezTo>
                  <a:cubicBezTo>
                    <a:pt x="68" y="10"/>
                    <a:pt x="68" y="10"/>
                    <a:pt x="68" y="10"/>
                  </a:cubicBezTo>
                  <a:cubicBezTo>
                    <a:pt x="68" y="10"/>
                    <a:pt x="67" y="10"/>
                    <a:pt x="67" y="10"/>
                  </a:cubicBezTo>
                  <a:cubicBezTo>
                    <a:pt x="61" y="15"/>
                    <a:pt x="61" y="15"/>
                    <a:pt x="61" y="15"/>
                  </a:cubicBezTo>
                  <a:cubicBezTo>
                    <a:pt x="61" y="13"/>
                    <a:pt x="61" y="13"/>
                    <a:pt x="61" y="13"/>
                  </a:cubicBezTo>
                  <a:cubicBezTo>
                    <a:pt x="67" y="9"/>
                    <a:pt x="67" y="9"/>
                    <a:pt x="67" y="9"/>
                  </a:cubicBezTo>
                  <a:cubicBezTo>
                    <a:pt x="68" y="8"/>
                    <a:pt x="68" y="7"/>
                    <a:pt x="68" y="6"/>
                  </a:cubicBezTo>
                  <a:cubicBezTo>
                    <a:pt x="67" y="2"/>
                    <a:pt x="67" y="2"/>
                    <a:pt x="67" y="2"/>
                  </a:cubicBezTo>
                  <a:cubicBezTo>
                    <a:pt x="67" y="1"/>
                    <a:pt x="66" y="0"/>
                    <a:pt x="64" y="0"/>
                  </a:cubicBezTo>
                  <a:cubicBezTo>
                    <a:pt x="49" y="3"/>
                    <a:pt x="49" y="3"/>
                    <a:pt x="49" y="3"/>
                  </a:cubicBezTo>
                  <a:cubicBezTo>
                    <a:pt x="49" y="3"/>
                    <a:pt x="49" y="3"/>
                    <a:pt x="49" y="3"/>
                  </a:cubicBezTo>
                  <a:cubicBezTo>
                    <a:pt x="36" y="6"/>
                    <a:pt x="36" y="6"/>
                    <a:pt x="36" y="6"/>
                  </a:cubicBezTo>
                  <a:cubicBezTo>
                    <a:pt x="36" y="6"/>
                    <a:pt x="35" y="7"/>
                    <a:pt x="35" y="7"/>
                  </a:cubicBezTo>
                  <a:cubicBezTo>
                    <a:pt x="23" y="19"/>
                    <a:pt x="23" y="19"/>
                    <a:pt x="23" y="19"/>
                  </a:cubicBezTo>
                  <a:cubicBezTo>
                    <a:pt x="22" y="20"/>
                    <a:pt x="22" y="21"/>
                    <a:pt x="22" y="21"/>
                  </a:cubicBezTo>
                  <a:cubicBezTo>
                    <a:pt x="23" y="26"/>
                    <a:pt x="23" y="26"/>
                    <a:pt x="23" y="26"/>
                  </a:cubicBezTo>
                  <a:cubicBezTo>
                    <a:pt x="24" y="27"/>
                    <a:pt x="25" y="28"/>
                    <a:pt x="26" y="28"/>
                  </a:cubicBezTo>
                  <a:cubicBezTo>
                    <a:pt x="31" y="27"/>
                    <a:pt x="31" y="27"/>
                    <a:pt x="31" y="27"/>
                  </a:cubicBezTo>
                  <a:cubicBezTo>
                    <a:pt x="33" y="29"/>
                    <a:pt x="33" y="29"/>
                    <a:pt x="33" y="29"/>
                  </a:cubicBezTo>
                  <a:cubicBezTo>
                    <a:pt x="34" y="30"/>
                    <a:pt x="35" y="29"/>
                    <a:pt x="36" y="29"/>
                  </a:cubicBezTo>
                  <a:cubicBezTo>
                    <a:pt x="38" y="27"/>
                    <a:pt x="38" y="27"/>
                    <a:pt x="38" y="27"/>
                  </a:cubicBezTo>
                  <a:cubicBezTo>
                    <a:pt x="38" y="27"/>
                    <a:pt x="38" y="27"/>
                    <a:pt x="38" y="27"/>
                  </a:cubicBezTo>
                  <a:cubicBezTo>
                    <a:pt x="42" y="23"/>
                    <a:pt x="42" y="23"/>
                    <a:pt x="42" y="23"/>
                  </a:cubicBezTo>
                  <a:cubicBezTo>
                    <a:pt x="42" y="23"/>
                    <a:pt x="42" y="22"/>
                    <a:pt x="42" y="22"/>
                  </a:cubicBezTo>
                  <a:cubicBezTo>
                    <a:pt x="45" y="17"/>
                    <a:pt x="45" y="17"/>
                    <a:pt x="45" y="17"/>
                  </a:cubicBezTo>
                  <a:cubicBezTo>
                    <a:pt x="49" y="24"/>
                    <a:pt x="49" y="24"/>
                    <a:pt x="49" y="24"/>
                  </a:cubicBezTo>
                  <a:cubicBezTo>
                    <a:pt x="42" y="29"/>
                    <a:pt x="42" y="29"/>
                    <a:pt x="42" y="29"/>
                  </a:cubicBezTo>
                  <a:cubicBezTo>
                    <a:pt x="30" y="30"/>
                    <a:pt x="30" y="30"/>
                    <a:pt x="30" y="30"/>
                  </a:cubicBezTo>
                  <a:cubicBezTo>
                    <a:pt x="25" y="30"/>
                    <a:pt x="25" y="30"/>
                    <a:pt x="25" y="30"/>
                  </a:cubicBezTo>
                  <a:cubicBezTo>
                    <a:pt x="24" y="30"/>
                    <a:pt x="23" y="31"/>
                    <a:pt x="23" y="31"/>
                  </a:cubicBezTo>
                  <a:cubicBezTo>
                    <a:pt x="21" y="34"/>
                    <a:pt x="21" y="34"/>
                    <a:pt x="21" y="34"/>
                  </a:cubicBezTo>
                  <a:cubicBezTo>
                    <a:pt x="14" y="25"/>
                    <a:pt x="14" y="25"/>
                    <a:pt x="14" y="25"/>
                  </a:cubicBezTo>
                  <a:cubicBezTo>
                    <a:pt x="13" y="24"/>
                    <a:pt x="13" y="24"/>
                    <a:pt x="12" y="24"/>
                  </a:cubicBezTo>
                  <a:cubicBezTo>
                    <a:pt x="11" y="24"/>
                    <a:pt x="10" y="24"/>
                    <a:pt x="10" y="25"/>
                  </a:cubicBezTo>
                  <a:cubicBezTo>
                    <a:pt x="8" y="28"/>
                    <a:pt x="8" y="28"/>
                    <a:pt x="8" y="28"/>
                  </a:cubicBezTo>
                  <a:cubicBezTo>
                    <a:pt x="7" y="29"/>
                    <a:pt x="7" y="30"/>
                    <a:pt x="8" y="31"/>
                  </a:cubicBezTo>
                  <a:cubicBezTo>
                    <a:pt x="9" y="32"/>
                    <a:pt x="9" y="32"/>
                    <a:pt x="9" y="32"/>
                  </a:cubicBezTo>
                  <a:cubicBezTo>
                    <a:pt x="9" y="34"/>
                    <a:pt x="9" y="34"/>
                    <a:pt x="9" y="34"/>
                  </a:cubicBezTo>
                  <a:cubicBezTo>
                    <a:pt x="9" y="35"/>
                    <a:pt x="10" y="36"/>
                    <a:pt x="10" y="36"/>
                  </a:cubicBezTo>
                  <a:cubicBezTo>
                    <a:pt x="13" y="39"/>
                    <a:pt x="13" y="39"/>
                    <a:pt x="13" y="39"/>
                  </a:cubicBezTo>
                  <a:cubicBezTo>
                    <a:pt x="9" y="42"/>
                    <a:pt x="9" y="42"/>
                    <a:pt x="9" y="42"/>
                  </a:cubicBezTo>
                  <a:cubicBezTo>
                    <a:pt x="8" y="42"/>
                    <a:pt x="7" y="43"/>
                    <a:pt x="7" y="44"/>
                  </a:cubicBezTo>
                  <a:cubicBezTo>
                    <a:pt x="7" y="45"/>
                    <a:pt x="8" y="46"/>
                    <a:pt x="9" y="46"/>
                  </a:cubicBezTo>
                  <a:cubicBezTo>
                    <a:pt x="11" y="47"/>
                    <a:pt x="11" y="47"/>
                    <a:pt x="11" y="47"/>
                  </a:cubicBezTo>
                  <a:cubicBezTo>
                    <a:pt x="11" y="49"/>
                    <a:pt x="11" y="49"/>
                    <a:pt x="11" y="49"/>
                  </a:cubicBezTo>
                  <a:cubicBezTo>
                    <a:pt x="2" y="49"/>
                    <a:pt x="2" y="49"/>
                    <a:pt x="2" y="49"/>
                  </a:cubicBezTo>
                  <a:cubicBezTo>
                    <a:pt x="2" y="49"/>
                    <a:pt x="1" y="49"/>
                    <a:pt x="1" y="50"/>
                  </a:cubicBezTo>
                  <a:cubicBezTo>
                    <a:pt x="0" y="50"/>
                    <a:pt x="0" y="51"/>
                    <a:pt x="0" y="51"/>
                  </a:cubicBezTo>
                  <a:cubicBezTo>
                    <a:pt x="0" y="63"/>
                    <a:pt x="0" y="63"/>
                    <a:pt x="0" y="63"/>
                  </a:cubicBezTo>
                  <a:cubicBezTo>
                    <a:pt x="1" y="63"/>
                    <a:pt x="1" y="64"/>
                    <a:pt x="2" y="64"/>
                  </a:cubicBezTo>
                  <a:cubicBezTo>
                    <a:pt x="2" y="65"/>
                    <a:pt x="3" y="65"/>
                    <a:pt x="3" y="65"/>
                  </a:cubicBezTo>
                  <a:cubicBezTo>
                    <a:pt x="12" y="63"/>
                    <a:pt x="12" y="63"/>
                    <a:pt x="12" y="63"/>
                  </a:cubicBezTo>
                  <a:cubicBezTo>
                    <a:pt x="13" y="63"/>
                    <a:pt x="13" y="62"/>
                    <a:pt x="14" y="62"/>
                  </a:cubicBezTo>
                  <a:cubicBezTo>
                    <a:pt x="18" y="55"/>
                    <a:pt x="18" y="55"/>
                    <a:pt x="18" y="55"/>
                  </a:cubicBezTo>
                  <a:cubicBezTo>
                    <a:pt x="29" y="54"/>
                    <a:pt x="29" y="54"/>
                    <a:pt x="29" y="54"/>
                  </a:cubicBezTo>
                  <a:cubicBezTo>
                    <a:pt x="35" y="59"/>
                    <a:pt x="35" y="59"/>
                    <a:pt x="35" y="59"/>
                  </a:cubicBezTo>
                  <a:cubicBezTo>
                    <a:pt x="35" y="63"/>
                    <a:pt x="35" y="63"/>
                    <a:pt x="35" y="63"/>
                  </a:cubicBezTo>
                  <a:cubicBezTo>
                    <a:pt x="35" y="63"/>
                    <a:pt x="36" y="64"/>
                    <a:pt x="37" y="65"/>
                  </a:cubicBezTo>
                  <a:cubicBezTo>
                    <a:pt x="38" y="65"/>
                    <a:pt x="39" y="64"/>
                    <a:pt x="40" y="64"/>
                  </a:cubicBezTo>
                  <a:cubicBezTo>
                    <a:pt x="42" y="61"/>
                    <a:pt x="42" y="61"/>
                    <a:pt x="42" y="61"/>
                  </a:cubicBezTo>
                  <a:cubicBezTo>
                    <a:pt x="42" y="60"/>
                    <a:pt x="42" y="59"/>
                    <a:pt x="42" y="58"/>
                  </a:cubicBezTo>
                  <a:cubicBezTo>
                    <a:pt x="35" y="49"/>
                    <a:pt x="35" y="49"/>
                    <a:pt x="35" y="49"/>
                  </a:cubicBezTo>
                  <a:cubicBezTo>
                    <a:pt x="37" y="49"/>
                    <a:pt x="37" y="49"/>
                    <a:pt x="37" y="49"/>
                  </a:cubicBezTo>
                  <a:cubicBezTo>
                    <a:pt x="42" y="58"/>
                    <a:pt x="42" y="58"/>
                    <a:pt x="42" y="58"/>
                  </a:cubicBezTo>
                  <a:cubicBezTo>
                    <a:pt x="42" y="58"/>
                    <a:pt x="42" y="58"/>
                    <a:pt x="42" y="58"/>
                  </a:cubicBezTo>
                  <a:cubicBezTo>
                    <a:pt x="45" y="62"/>
                    <a:pt x="45" y="62"/>
                    <a:pt x="45" y="62"/>
                  </a:cubicBezTo>
                  <a:cubicBezTo>
                    <a:pt x="46" y="63"/>
                    <a:pt x="46" y="63"/>
                    <a:pt x="46" y="63"/>
                  </a:cubicBezTo>
                  <a:cubicBezTo>
                    <a:pt x="50" y="65"/>
                    <a:pt x="50" y="65"/>
                    <a:pt x="50" y="65"/>
                  </a:cubicBezTo>
                  <a:cubicBezTo>
                    <a:pt x="50" y="65"/>
                    <a:pt x="51" y="65"/>
                    <a:pt x="52" y="65"/>
                  </a:cubicBezTo>
                  <a:cubicBezTo>
                    <a:pt x="53" y="65"/>
                    <a:pt x="53" y="64"/>
                    <a:pt x="53" y="63"/>
                  </a:cubicBezTo>
                  <a:cubicBezTo>
                    <a:pt x="53" y="59"/>
                    <a:pt x="53" y="59"/>
                    <a:pt x="53" y="59"/>
                  </a:cubicBezTo>
                  <a:cubicBezTo>
                    <a:pt x="54" y="59"/>
                    <a:pt x="54" y="59"/>
                    <a:pt x="54" y="59"/>
                  </a:cubicBezTo>
                  <a:cubicBezTo>
                    <a:pt x="61" y="66"/>
                    <a:pt x="61" y="66"/>
                    <a:pt x="61" y="66"/>
                  </a:cubicBezTo>
                  <a:cubicBezTo>
                    <a:pt x="62" y="67"/>
                    <a:pt x="62" y="67"/>
                    <a:pt x="63" y="67"/>
                  </a:cubicBezTo>
                  <a:cubicBezTo>
                    <a:pt x="68" y="66"/>
                    <a:pt x="68" y="66"/>
                    <a:pt x="68" y="66"/>
                  </a:cubicBezTo>
                  <a:cubicBezTo>
                    <a:pt x="68" y="71"/>
                    <a:pt x="68" y="71"/>
                    <a:pt x="68" y="71"/>
                  </a:cubicBezTo>
                  <a:cubicBezTo>
                    <a:pt x="67" y="71"/>
                    <a:pt x="67" y="71"/>
                    <a:pt x="67" y="71"/>
                  </a:cubicBezTo>
                  <a:cubicBezTo>
                    <a:pt x="62" y="70"/>
                    <a:pt x="62" y="70"/>
                    <a:pt x="62" y="70"/>
                  </a:cubicBezTo>
                  <a:cubicBezTo>
                    <a:pt x="65" y="74"/>
                    <a:pt x="68" y="79"/>
                    <a:pt x="71" y="83"/>
                  </a:cubicBezTo>
                  <a:cubicBezTo>
                    <a:pt x="73" y="82"/>
                    <a:pt x="73" y="82"/>
                    <a:pt x="73" y="82"/>
                  </a:cubicBezTo>
                  <a:cubicBezTo>
                    <a:pt x="74" y="84"/>
                    <a:pt x="74" y="84"/>
                    <a:pt x="74" y="84"/>
                  </a:cubicBezTo>
                  <a:cubicBezTo>
                    <a:pt x="78" y="82"/>
                    <a:pt x="86" y="79"/>
                    <a:pt x="86" y="79"/>
                  </a:cubicBezTo>
                  <a:cubicBezTo>
                    <a:pt x="85" y="79"/>
                    <a:pt x="90" y="72"/>
                    <a:pt x="90" y="72"/>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99"/>
            <p:cNvSpPr>
              <a:spLocks/>
            </p:cNvSpPr>
            <p:nvPr/>
          </p:nvSpPr>
          <p:spPr bwMode="auto">
            <a:xfrm>
              <a:off x="10852166" y="5014937"/>
              <a:ext cx="58738" cy="66675"/>
            </a:xfrm>
            <a:custGeom>
              <a:avLst/>
              <a:gdLst>
                <a:gd name="T0" fmla="*/ 2 w 20"/>
                <a:gd name="T1" fmla="*/ 19 h 22"/>
                <a:gd name="T2" fmla="*/ 4 w 20"/>
                <a:gd name="T3" fmla="*/ 20 h 22"/>
                <a:gd name="T4" fmla="*/ 14 w 20"/>
                <a:gd name="T5" fmla="*/ 22 h 22"/>
                <a:gd name="T6" fmla="*/ 14 w 20"/>
                <a:gd name="T7" fmla="*/ 22 h 22"/>
                <a:gd name="T8" fmla="*/ 17 w 20"/>
                <a:gd name="T9" fmla="*/ 20 h 22"/>
                <a:gd name="T10" fmla="*/ 20 w 20"/>
                <a:gd name="T11" fmla="*/ 7 h 22"/>
                <a:gd name="T12" fmla="*/ 19 w 20"/>
                <a:gd name="T13" fmla="*/ 4 h 22"/>
                <a:gd name="T14" fmla="*/ 13 w 20"/>
                <a:gd name="T15" fmla="*/ 0 h 22"/>
                <a:gd name="T16" fmla="*/ 8 w 20"/>
                <a:gd name="T17" fmla="*/ 5 h 22"/>
                <a:gd name="T18" fmla="*/ 5 w 20"/>
                <a:gd name="T19" fmla="*/ 9 h 22"/>
                <a:gd name="T20" fmla="*/ 1 w 20"/>
                <a:gd name="T21" fmla="*/ 11 h 22"/>
                <a:gd name="T22" fmla="*/ 0 w 20"/>
                <a:gd name="T23" fmla="*/ 12 h 22"/>
                <a:gd name="T24" fmla="*/ 0 w 20"/>
                <a:gd name="T25" fmla="*/ 14 h 22"/>
                <a:gd name="T26" fmla="*/ 2 w 20"/>
                <a:gd name="T2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2">
                  <a:moveTo>
                    <a:pt x="2" y="19"/>
                  </a:moveTo>
                  <a:cubicBezTo>
                    <a:pt x="3" y="20"/>
                    <a:pt x="4" y="20"/>
                    <a:pt x="4" y="20"/>
                  </a:cubicBezTo>
                  <a:cubicBezTo>
                    <a:pt x="14" y="22"/>
                    <a:pt x="14" y="22"/>
                    <a:pt x="14" y="22"/>
                  </a:cubicBezTo>
                  <a:cubicBezTo>
                    <a:pt x="14" y="22"/>
                    <a:pt x="14" y="22"/>
                    <a:pt x="14" y="22"/>
                  </a:cubicBezTo>
                  <a:cubicBezTo>
                    <a:pt x="15" y="22"/>
                    <a:pt x="16" y="21"/>
                    <a:pt x="17" y="20"/>
                  </a:cubicBezTo>
                  <a:cubicBezTo>
                    <a:pt x="20" y="7"/>
                    <a:pt x="20" y="7"/>
                    <a:pt x="20" y="7"/>
                  </a:cubicBezTo>
                  <a:cubicBezTo>
                    <a:pt x="20" y="6"/>
                    <a:pt x="20" y="5"/>
                    <a:pt x="19" y="4"/>
                  </a:cubicBezTo>
                  <a:cubicBezTo>
                    <a:pt x="15" y="0"/>
                    <a:pt x="14" y="0"/>
                    <a:pt x="13" y="0"/>
                  </a:cubicBezTo>
                  <a:cubicBezTo>
                    <a:pt x="12" y="0"/>
                    <a:pt x="11" y="0"/>
                    <a:pt x="8" y="5"/>
                  </a:cubicBezTo>
                  <a:cubicBezTo>
                    <a:pt x="7" y="6"/>
                    <a:pt x="6" y="8"/>
                    <a:pt x="5" y="9"/>
                  </a:cubicBezTo>
                  <a:cubicBezTo>
                    <a:pt x="4" y="10"/>
                    <a:pt x="3" y="11"/>
                    <a:pt x="1" y="11"/>
                  </a:cubicBezTo>
                  <a:cubicBezTo>
                    <a:pt x="1" y="11"/>
                    <a:pt x="0" y="12"/>
                    <a:pt x="0" y="12"/>
                  </a:cubicBezTo>
                  <a:cubicBezTo>
                    <a:pt x="0" y="13"/>
                    <a:pt x="0" y="14"/>
                    <a:pt x="0" y="14"/>
                  </a:cubicBezTo>
                  <a:lnTo>
                    <a:pt x="2" y="1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00"/>
            <p:cNvSpPr>
              <a:spLocks/>
            </p:cNvSpPr>
            <p:nvPr/>
          </p:nvSpPr>
          <p:spPr bwMode="auto">
            <a:xfrm>
              <a:off x="10899791" y="4986362"/>
              <a:ext cx="28575" cy="34925"/>
            </a:xfrm>
            <a:custGeom>
              <a:avLst/>
              <a:gdLst>
                <a:gd name="T0" fmla="*/ 6 w 10"/>
                <a:gd name="T1" fmla="*/ 0 h 12"/>
                <a:gd name="T2" fmla="*/ 1 w 10"/>
                <a:gd name="T3" fmla="*/ 5 h 12"/>
                <a:gd name="T4" fmla="*/ 0 w 10"/>
                <a:gd name="T5" fmla="*/ 6 h 12"/>
                <a:gd name="T6" fmla="*/ 1 w 10"/>
                <a:gd name="T7" fmla="*/ 8 h 12"/>
                <a:gd name="T8" fmla="*/ 4 w 10"/>
                <a:gd name="T9" fmla="*/ 12 h 12"/>
                <a:gd name="T10" fmla="*/ 6 w 10"/>
                <a:gd name="T11" fmla="*/ 12 h 12"/>
                <a:gd name="T12" fmla="*/ 7 w 10"/>
                <a:gd name="T13" fmla="*/ 12 h 12"/>
                <a:gd name="T14" fmla="*/ 8 w 10"/>
                <a:gd name="T15" fmla="*/ 10 h 12"/>
                <a:gd name="T16" fmla="*/ 10 w 10"/>
                <a:gd name="T17" fmla="*/ 3 h 12"/>
                <a:gd name="T18" fmla="*/ 9 w 10"/>
                <a:gd name="T19" fmla="*/ 0 h 12"/>
                <a:gd name="T20" fmla="*/ 6 w 10"/>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6" y="0"/>
                  </a:moveTo>
                  <a:cubicBezTo>
                    <a:pt x="1" y="5"/>
                    <a:pt x="1" y="5"/>
                    <a:pt x="1" y="5"/>
                  </a:cubicBezTo>
                  <a:cubicBezTo>
                    <a:pt x="0" y="5"/>
                    <a:pt x="0" y="6"/>
                    <a:pt x="0" y="6"/>
                  </a:cubicBezTo>
                  <a:cubicBezTo>
                    <a:pt x="0" y="7"/>
                    <a:pt x="0" y="8"/>
                    <a:pt x="1" y="8"/>
                  </a:cubicBezTo>
                  <a:cubicBezTo>
                    <a:pt x="4" y="12"/>
                    <a:pt x="4" y="12"/>
                    <a:pt x="4" y="12"/>
                  </a:cubicBezTo>
                  <a:cubicBezTo>
                    <a:pt x="5" y="12"/>
                    <a:pt x="6" y="12"/>
                    <a:pt x="6" y="12"/>
                  </a:cubicBezTo>
                  <a:cubicBezTo>
                    <a:pt x="6" y="12"/>
                    <a:pt x="7" y="12"/>
                    <a:pt x="7" y="12"/>
                  </a:cubicBezTo>
                  <a:cubicBezTo>
                    <a:pt x="8" y="12"/>
                    <a:pt x="8" y="11"/>
                    <a:pt x="8" y="10"/>
                  </a:cubicBezTo>
                  <a:cubicBezTo>
                    <a:pt x="10" y="3"/>
                    <a:pt x="10" y="3"/>
                    <a:pt x="10" y="3"/>
                  </a:cubicBezTo>
                  <a:cubicBezTo>
                    <a:pt x="10" y="2"/>
                    <a:pt x="10" y="1"/>
                    <a:pt x="9" y="0"/>
                  </a:cubicBezTo>
                  <a:cubicBezTo>
                    <a:pt x="8" y="0"/>
                    <a:pt x="7" y="0"/>
                    <a:pt x="6"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1"/>
            <p:cNvSpPr>
              <a:spLocks/>
            </p:cNvSpPr>
            <p:nvPr/>
          </p:nvSpPr>
          <p:spPr bwMode="auto">
            <a:xfrm>
              <a:off x="10863278" y="4941912"/>
              <a:ext cx="39688" cy="44450"/>
            </a:xfrm>
            <a:custGeom>
              <a:avLst/>
              <a:gdLst>
                <a:gd name="T0" fmla="*/ 2 w 13"/>
                <a:gd name="T1" fmla="*/ 15 h 15"/>
                <a:gd name="T2" fmla="*/ 10 w 13"/>
                <a:gd name="T3" fmla="*/ 15 h 15"/>
                <a:gd name="T4" fmla="*/ 10 w 13"/>
                <a:gd name="T5" fmla="*/ 15 h 15"/>
                <a:gd name="T6" fmla="*/ 10 w 13"/>
                <a:gd name="T7" fmla="*/ 15 h 15"/>
                <a:gd name="T8" fmla="*/ 13 w 13"/>
                <a:gd name="T9" fmla="*/ 12 h 15"/>
                <a:gd name="T10" fmla="*/ 12 w 13"/>
                <a:gd name="T11" fmla="*/ 11 h 15"/>
                <a:gd name="T12" fmla="*/ 4 w 13"/>
                <a:gd name="T13" fmla="*/ 1 h 15"/>
                <a:gd name="T14" fmla="*/ 2 w 13"/>
                <a:gd name="T15" fmla="*/ 0 h 15"/>
                <a:gd name="T16" fmla="*/ 0 w 13"/>
                <a:gd name="T17" fmla="*/ 3 h 15"/>
                <a:gd name="T18" fmla="*/ 0 w 13"/>
                <a:gd name="T19" fmla="*/ 13 h 15"/>
                <a:gd name="T20" fmla="*/ 1 w 13"/>
                <a:gd name="T21" fmla="*/ 15 h 15"/>
                <a:gd name="T22" fmla="*/ 2 w 13"/>
                <a:gd name="T2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2" y="15"/>
                  </a:moveTo>
                  <a:cubicBezTo>
                    <a:pt x="10" y="15"/>
                    <a:pt x="10" y="15"/>
                    <a:pt x="10" y="15"/>
                  </a:cubicBezTo>
                  <a:cubicBezTo>
                    <a:pt x="10" y="15"/>
                    <a:pt x="10" y="15"/>
                    <a:pt x="10" y="15"/>
                  </a:cubicBezTo>
                  <a:cubicBezTo>
                    <a:pt x="10" y="15"/>
                    <a:pt x="10" y="15"/>
                    <a:pt x="10" y="15"/>
                  </a:cubicBezTo>
                  <a:cubicBezTo>
                    <a:pt x="12" y="15"/>
                    <a:pt x="13" y="14"/>
                    <a:pt x="13" y="12"/>
                  </a:cubicBezTo>
                  <a:cubicBezTo>
                    <a:pt x="13" y="12"/>
                    <a:pt x="12" y="11"/>
                    <a:pt x="12" y="11"/>
                  </a:cubicBezTo>
                  <a:cubicBezTo>
                    <a:pt x="4" y="1"/>
                    <a:pt x="4" y="1"/>
                    <a:pt x="4" y="1"/>
                  </a:cubicBezTo>
                  <a:cubicBezTo>
                    <a:pt x="4" y="0"/>
                    <a:pt x="2" y="0"/>
                    <a:pt x="2" y="0"/>
                  </a:cubicBezTo>
                  <a:cubicBezTo>
                    <a:pt x="1" y="1"/>
                    <a:pt x="0" y="2"/>
                    <a:pt x="0" y="3"/>
                  </a:cubicBezTo>
                  <a:cubicBezTo>
                    <a:pt x="0" y="13"/>
                    <a:pt x="0" y="13"/>
                    <a:pt x="0" y="13"/>
                  </a:cubicBezTo>
                  <a:cubicBezTo>
                    <a:pt x="0" y="14"/>
                    <a:pt x="0" y="14"/>
                    <a:pt x="1" y="15"/>
                  </a:cubicBezTo>
                  <a:cubicBezTo>
                    <a:pt x="1" y="15"/>
                    <a:pt x="2" y="15"/>
                    <a:pt x="2" y="15"/>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02"/>
            <p:cNvSpPr>
              <a:spLocks/>
            </p:cNvSpPr>
            <p:nvPr/>
          </p:nvSpPr>
          <p:spPr bwMode="auto">
            <a:xfrm>
              <a:off x="10917253" y="5051450"/>
              <a:ext cx="112713" cy="41275"/>
            </a:xfrm>
            <a:custGeom>
              <a:avLst/>
              <a:gdLst>
                <a:gd name="T0" fmla="*/ 4 w 38"/>
                <a:gd name="T1" fmla="*/ 12 h 14"/>
                <a:gd name="T2" fmla="*/ 12 w 38"/>
                <a:gd name="T3" fmla="*/ 11 h 14"/>
                <a:gd name="T4" fmla="*/ 12 w 38"/>
                <a:gd name="T5" fmla="*/ 12 h 14"/>
                <a:gd name="T6" fmla="*/ 14 w 38"/>
                <a:gd name="T7" fmla="*/ 14 h 14"/>
                <a:gd name="T8" fmla="*/ 22 w 38"/>
                <a:gd name="T9" fmla="*/ 13 h 14"/>
                <a:gd name="T10" fmla="*/ 24 w 38"/>
                <a:gd name="T11" fmla="*/ 12 h 14"/>
                <a:gd name="T12" fmla="*/ 25 w 38"/>
                <a:gd name="T13" fmla="*/ 9 h 14"/>
                <a:gd name="T14" fmla="*/ 36 w 38"/>
                <a:gd name="T15" fmla="*/ 10 h 14"/>
                <a:gd name="T16" fmla="*/ 37 w 38"/>
                <a:gd name="T17" fmla="*/ 10 h 14"/>
                <a:gd name="T18" fmla="*/ 38 w 38"/>
                <a:gd name="T19" fmla="*/ 8 h 14"/>
                <a:gd name="T20" fmla="*/ 37 w 38"/>
                <a:gd name="T21" fmla="*/ 5 h 14"/>
                <a:gd name="T22" fmla="*/ 26 w 38"/>
                <a:gd name="T23" fmla="*/ 0 h 14"/>
                <a:gd name="T24" fmla="*/ 25 w 38"/>
                <a:gd name="T25" fmla="*/ 0 h 14"/>
                <a:gd name="T26" fmla="*/ 10 w 38"/>
                <a:gd name="T27" fmla="*/ 1 h 14"/>
                <a:gd name="T28" fmla="*/ 8 w 38"/>
                <a:gd name="T29" fmla="*/ 2 h 14"/>
                <a:gd name="T30" fmla="*/ 6 w 38"/>
                <a:gd name="T31" fmla="*/ 4 h 14"/>
                <a:gd name="T32" fmla="*/ 4 w 38"/>
                <a:gd name="T33" fmla="*/ 3 h 14"/>
                <a:gd name="T34" fmla="*/ 1 w 38"/>
                <a:gd name="T35" fmla="*/ 3 h 14"/>
                <a:gd name="T36" fmla="*/ 0 w 38"/>
                <a:gd name="T37" fmla="*/ 6 h 14"/>
                <a:gd name="T38" fmla="*/ 2 w 38"/>
                <a:gd name="T39" fmla="*/ 11 h 14"/>
                <a:gd name="T40" fmla="*/ 4 w 38"/>
                <a:gd name="T4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14">
                  <a:moveTo>
                    <a:pt x="4" y="12"/>
                  </a:moveTo>
                  <a:cubicBezTo>
                    <a:pt x="12" y="11"/>
                    <a:pt x="12" y="11"/>
                    <a:pt x="12" y="11"/>
                  </a:cubicBezTo>
                  <a:cubicBezTo>
                    <a:pt x="12" y="12"/>
                    <a:pt x="12" y="12"/>
                    <a:pt x="12" y="12"/>
                  </a:cubicBezTo>
                  <a:cubicBezTo>
                    <a:pt x="12" y="13"/>
                    <a:pt x="13" y="14"/>
                    <a:pt x="14" y="14"/>
                  </a:cubicBezTo>
                  <a:cubicBezTo>
                    <a:pt x="22" y="13"/>
                    <a:pt x="22" y="13"/>
                    <a:pt x="22" y="13"/>
                  </a:cubicBezTo>
                  <a:cubicBezTo>
                    <a:pt x="23" y="13"/>
                    <a:pt x="24" y="13"/>
                    <a:pt x="24" y="12"/>
                  </a:cubicBezTo>
                  <a:cubicBezTo>
                    <a:pt x="25" y="9"/>
                    <a:pt x="25" y="9"/>
                    <a:pt x="25" y="9"/>
                  </a:cubicBezTo>
                  <a:cubicBezTo>
                    <a:pt x="36" y="10"/>
                    <a:pt x="36" y="10"/>
                    <a:pt x="36" y="10"/>
                  </a:cubicBezTo>
                  <a:cubicBezTo>
                    <a:pt x="36" y="10"/>
                    <a:pt x="36" y="10"/>
                    <a:pt x="37" y="10"/>
                  </a:cubicBezTo>
                  <a:cubicBezTo>
                    <a:pt x="37" y="9"/>
                    <a:pt x="38" y="9"/>
                    <a:pt x="38" y="8"/>
                  </a:cubicBezTo>
                  <a:cubicBezTo>
                    <a:pt x="38" y="7"/>
                    <a:pt x="38" y="6"/>
                    <a:pt x="37" y="5"/>
                  </a:cubicBezTo>
                  <a:cubicBezTo>
                    <a:pt x="26" y="0"/>
                    <a:pt x="26" y="0"/>
                    <a:pt x="26" y="0"/>
                  </a:cubicBezTo>
                  <a:cubicBezTo>
                    <a:pt x="25" y="0"/>
                    <a:pt x="25" y="0"/>
                    <a:pt x="25" y="0"/>
                  </a:cubicBezTo>
                  <a:cubicBezTo>
                    <a:pt x="10" y="1"/>
                    <a:pt x="10" y="1"/>
                    <a:pt x="10" y="1"/>
                  </a:cubicBezTo>
                  <a:cubicBezTo>
                    <a:pt x="9" y="1"/>
                    <a:pt x="8" y="1"/>
                    <a:pt x="8" y="2"/>
                  </a:cubicBezTo>
                  <a:cubicBezTo>
                    <a:pt x="6" y="4"/>
                    <a:pt x="6" y="4"/>
                    <a:pt x="6" y="4"/>
                  </a:cubicBezTo>
                  <a:cubicBezTo>
                    <a:pt x="4" y="3"/>
                    <a:pt x="4" y="3"/>
                    <a:pt x="4" y="3"/>
                  </a:cubicBezTo>
                  <a:cubicBezTo>
                    <a:pt x="3" y="3"/>
                    <a:pt x="2" y="3"/>
                    <a:pt x="1" y="3"/>
                  </a:cubicBezTo>
                  <a:cubicBezTo>
                    <a:pt x="0" y="4"/>
                    <a:pt x="0" y="5"/>
                    <a:pt x="0" y="6"/>
                  </a:cubicBezTo>
                  <a:cubicBezTo>
                    <a:pt x="2" y="11"/>
                    <a:pt x="2" y="11"/>
                    <a:pt x="2" y="11"/>
                  </a:cubicBezTo>
                  <a:cubicBezTo>
                    <a:pt x="2" y="12"/>
                    <a:pt x="3" y="12"/>
                    <a:pt x="4" y="12"/>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03"/>
            <p:cNvSpPr>
              <a:spLocks/>
            </p:cNvSpPr>
            <p:nvPr/>
          </p:nvSpPr>
          <p:spPr bwMode="auto">
            <a:xfrm>
              <a:off x="11045841" y="5078437"/>
              <a:ext cx="41275" cy="31750"/>
            </a:xfrm>
            <a:custGeom>
              <a:avLst/>
              <a:gdLst>
                <a:gd name="T0" fmla="*/ 1 w 14"/>
                <a:gd name="T1" fmla="*/ 1 h 11"/>
                <a:gd name="T2" fmla="*/ 1 w 14"/>
                <a:gd name="T3" fmla="*/ 5 h 11"/>
                <a:gd name="T4" fmla="*/ 10 w 14"/>
                <a:gd name="T5" fmla="*/ 10 h 11"/>
                <a:gd name="T6" fmla="*/ 12 w 14"/>
                <a:gd name="T7" fmla="*/ 11 h 11"/>
                <a:gd name="T8" fmla="*/ 14 w 14"/>
                <a:gd name="T9" fmla="*/ 10 h 11"/>
                <a:gd name="T10" fmla="*/ 13 w 14"/>
                <a:gd name="T11" fmla="*/ 6 h 11"/>
                <a:gd name="T12" fmla="*/ 4 w 14"/>
                <a:gd name="T13" fmla="*/ 1 h 11"/>
                <a:gd name="T14" fmla="*/ 1 w 14"/>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1" y="1"/>
                  </a:moveTo>
                  <a:cubicBezTo>
                    <a:pt x="0" y="2"/>
                    <a:pt x="1" y="4"/>
                    <a:pt x="1" y="5"/>
                  </a:cubicBezTo>
                  <a:cubicBezTo>
                    <a:pt x="10" y="10"/>
                    <a:pt x="10" y="10"/>
                    <a:pt x="10" y="10"/>
                  </a:cubicBezTo>
                  <a:cubicBezTo>
                    <a:pt x="11" y="11"/>
                    <a:pt x="11" y="11"/>
                    <a:pt x="12" y="11"/>
                  </a:cubicBezTo>
                  <a:cubicBezTo>
                    <a:pt x="13" y="11"/>
                    <a:pt x="13" y="10"/>
                    <a:pt x="14" y="10"/>
                  </a:cubicBezTo>
                  <a:cubicBezTo>
                    <a:pt x="14" y="8"/>
                    <a:pt x="14" y="7"/>
                    <a:pt x="13" y="6"/>
                  </a:cubicBezTo>
                  <a:cubicBezTo>
                    <a:pt x="4" y="1"/>
                    <a:pt x="4" y="1"/>
                    <a:pt x="4" y="1"/>
                  </a:cubicBezTo>
                  <a:cubicBezTo>
                    <a:pt x="3" y="0"/>
                    <a:pt x="1" y="0"/>
                    <a:pt x="1" y="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4"/>
            <p:cNvSpPr>
              <a:spLocks/>
            </p:cNvSpPr>
            <p:nvPr/>
          </p:nvSpPr>
          <p:spPr bwMode="auto">
            <a:xfrm>
              <a:off x="10782316" y="5045100"/>
              <a:ext cx="66675" cy="41275"/>
            </a:xfrm>
            <a:custGeom>
              <a:avLst/>
              <a:gdLst>
                <a:gd name="T0" fmla="*/ 3 w 22"/>
                <a:gd name="T1" fmla="*/ 0 h 14"/>
                <a:gd name="T2" fmla="*/ 1 w 22"/>
                <a:gd name="T3" fmla="*/ 2 h 14"/>
                <a:gd name="T4" fmla="*/ 2 w 22"/>
                <a:gd name="T5" fmla="*/ 5 h 14"/>
                <a:gd name="T6" fmla="*/ 8 w 22"/>
                <a:gd name="T7" fmla="*/ 7 h 14"/>
                <a:gd name="T8" fmla="*/ 14 w 22"/>
                <a:gd name="T9" fmla="*/ 13 h 14"/>
                <a:gd name="T10" fmla="*/ 15 w 22"/>
                <a:gd name="T11" fmla="*/ 13 h 14"/>
                <a:gd name="T12" fmla="*/ 19 w 22"/>
                <a:gd name="T13" fmla="*/ 14 h 14"/>
                <a:gd name="T14" fmla="*/ 21 w 22"/>
                <a:gd name="T15" fmla="*/ 13 h 14"/>
                <a:gd name="T16" fmla="*/ 21 w 22"/>
                <a:gd name="T17" fmla="*/ 13 h 14"/>
                <a:gd name="T18" fmla="*/ 22 w 22"/>
                <a:gd name="T19" fmla="*/ 11 h 14"/>
                <a:gd name="T20" fmla="*/ 19 w 22"/>
                <a:gd name="T21" fmla="*/ 5 h 14"/>
                <a:gd name="T22" fmla="*/ 18 w 22"/>
                <a:gd name="T23" fmla="*/ 3 h 14"/>
                <a:gd name="T24" fmla="*/ 3 w 22"/>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4">
                  <a:moveTo>
                    <a:pt x="3" y="0"/>
                  </a:moveTo>
                  <a:cubicBezTo>
                    <a:pt x="2" y="0"/>
                    <a:pt x="1" y="1"/>
                    <a:pt x="1" y="2"/>
                  </a:cubicBezTo>
                  <a:cubicBezTo>
                    <a:pt x="0" y="3"/>
                    <a:pt x="1" y="4"/>
                    <a:pt x="2" y="5"/>
                  </a:cubicBezTo>
                  <a:cubicBezTo>
                    <a:pt x="4" y="6"/>
                    <a:pt x="7" y="7"/>
                    <a:pt x="8" y="7"/>
                  </a:cubicBezTo>
                  <a:cubicBezTo>
                    <a:pt x="9" y="8"/>
                    <a:pt x="12" y="11"/>
                    <a:pt x="14" y="13"/>
                  </a:cubicBezTo>
                  <a:cubicBezTo>
                    <a:pt x="14" y="13"/>
                    <a:pt x="14" y="13"/>
                    <a:pt x="15" y="13"/>
                  </a:cubicBezTo>
                  <a:cubicBezTo>
                    <a:pt x="19" y="14"/>
                    <a:pt x="19" y="14"/>
                    <a:pt x="19" y="14"/>
                  </a:cubicBezTo>
                  <a:cubicBezTo>
                    <a:pt x="20" y="14"/>
                    <a:pt x="20" y="14"/>
                    <a:pt x="21" y="13"/>
                  </a:cubicBezTo>
                  <a:cubicBezTo>
                    <a:pt x="21" y="13"/>
                    <a:pt x="21" y="13"/>
                    <a:pt x="21" y="13"/>
                  </a:cubicBezTo>
                  <a:cubicBezTo>
                    <a:pt x="22" y="13"/>
                    <a:pt x="22" y="12"/>
                    <a:pt x="22" y="11"/>
                  </a:cubicBezTo>
                  <a:cubicBezTo>
                    <a:pt x="19" y="5"/>
                    <a:pt x="19" y="5"/>
                    <a:pt x="19" y="5"/>
                  </a:cubicBezTo>
                  <a:cubicBezTo>
                    <a:pt x="19" y="4"/>
                    <a:pt x="18" y="4"/>
                    <a:pt x="18" y="3"/>
                  </a:cubicBezTo>
                  <a:lnTo>
                    <a:pt x="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05"/>
            <p:cNvSpPr>
              <a:spLocks/>
            </p:cNvSpPr>
            <p:nvPr/>
          </p:nvSpPr>
          <p:spPr bwMode="auto">
            <a:xfrm>
              <a:off x="10845816" y="5102250"/>
              <a:ext cx="203200" cy="157163"/>
            </a:xfrm>
            <a:custGeom>
              <a:avLst/>
              <a:gdLst>
                <a:gd name="T0" fmla="*/ 67 w 68"/>
                <a:gd name="T1" fmla="*/ 23 h 53"/>
                <a:gd name="T2" fmla="*/ 60 w 68"/>
                <a:gd name="T3" fmla="*/ 14 h 53"/>
                <a:gd name="T4" fmla="*/ 57 w 68"/>
                <a:gd name="T5" fmla="*/ 5 h 53"/>
                <a:gd name="T6" fmla="*/ 56 w 68"/>
                <a:gd name="T7" fmla="*/ 4 h 53"/>
                <a:gd name="T8" fmla="*/ 52 w 68"/>
                <a:gd name="T9" fmla="*/ 1 h 53"/>
                <a:gd name="T10" fmla="*/ 50 w 68"/>
                <a:gd name="T11" fmla="*/ 0 h 53"/>
                <a:gd name="T12" fmla="*/ 48 w 68"/>
                <a:gd name="T13" fmla="*/ 2 h 53"/>
                <a:gd name="T14" fmla="*/ 46 w 68"/>
                <a:gd name="T15" fmla="*/ 8 h 53"/>
                <a:gd name="T16" fmla="*/ 42 w 68"/>
                <a:gd name="T17" fmla="*/ 7 h 53"/>
                <a:gd name="T18" fmla="*/ 43 w 68"/>
                <a:gd name="T19" fmla="*/ 5 h 53"/>
                <a:gd name="T20" fmla="*/ 42 w 68"/>
                <a:gd name="T21" fmla="*/ 3 h 53"/>
                <a:gd name="T22" fmla="*/ 40 w 68"/>
                <a:gd name="T23" fmla="*/ 2 h 53"/>
                <a:gd name="T24" fmla="*/ 31 w 68"/>
                <a:gd name="T25" fmla="*/ 2 h 53"/>
                <a:gd name="T26" fmla="*/ 29 w 68"/>
                <a:gd name="T27" fmla="*/ 4 h 53"/>
                <a:gd name="T28" fmla="*/ 28 w 68"/>
                <a:gd name="T29" fmla="*/ 8 h 53"/>
                <a:gd name="T30" fmla="*/ 26 w 68"/>
                <a:gd name="T31" fmla="*/ 7 h 53"/>
                <a:gd name="T32" fmla="*/ 23 w 68"/>
                <a:gd name="T33" fmla="*/ 7 h 53"/>
                <a:gd name="T34" fmla="*/ 15 w 68"/>
                <a:gd name="T35" fmla="*/ 15 h 53"/>
                <a:gd name="T36" fmla="*/ 14 w 68"/>
                <a:gd name="T37" fmla="*/ 15 h 53"/>
                <a:gd name="T38" fmla="*/ 12 w 68"/>
                <a:gd name="T39" fmla="*/ 19 h 53"/>
                <a:gd name="T40" fmla="*/ 2 w 68"/>
                <a:gd name="T41" fmla="*/ 22 h 53"/>
                <a:gd name="T42" fmla="*/ 1 w 68"/>
                <a:gd name="T43" fmla="*/ 25 h 53"/>
                <a:gd name="T44" fmla="*/ 1 w 68"/>
                <a:gd name="T45" fmla="*/ 43 h 53"/>
                <a:gd name="T46" fmla="*/ 0 w 68"/>
                <a:gd name="T47" fmla="*/ 46 h 53"/>
                <a:gd name="T48" fmla="*/ 0 w 68"/>
                <a:gd name="T49" fmla="*/ 48 h 53"/>
                <a:gd name="T50" fmla="*/ 3 w 68"/>
                <a:gd name="T51" fmla="*/ 49 h 53"/>
                <a:gd name="T52" fmla="*/ 14 w 68"/>
                <a:gd name="T53" fmla="*/ 47 h 53"/>
                <a:gd name="T54" fmla="*/ 16 w 68"/>
                <a:gd name="T55" fmla="*/ 47 h 53"/>
                <a:gd name="T56" fmla="*/ 27 w 68"/>
                <a:gd name="T57" fmla="*/ 40 h 53"/>
                <a:gd name="T58" fmla="*/ 33 w 68"/>
                <a:gd name="T59" fmla="*/ 44 h 53"/>
                <a:gd name="T60" fmla="*/ 36 w 68"/>
                <a:gd name="T61" fmla="*/ 48 h 53"/>
                <a:gd name="T62" fmla="*/ 44 w 68"/>
                <a:gd name="T63" fmla="*/ 52 h 53"/>
                <a:gd name="T64" fmla="*/ 45 w 68"/>
                <a:gd name="T65" fmla="*/ 52 h 53"/>
                <a:gd name="T66" fmla="*/ 45 w 68"/>
                <a:gd name="T67" fmla="*/ 52 h 53"/>
                <a:gd name="T68" fmla="*/ 53 w 68"/>
                <a:gd name="T69" fmla="*/ 49 h 53"/>
                <a:gd name="T70" fmla="*/ 54 w 68"/>
                <a:gd name="T71" fmla="*/ 48 h 53"/>
                <a:gd name="T72" fmla="*/ 62 w 68"/>
                <a:gd name="T73" fmla="*/ 40 h 53"/>
                <a:gd name="T74" fmla="*/ 62 w 68"/>
                <a:gd name="T75" fmla="*/ 39 h 53"/>
                <a:gd name="T76" fmla="*/ 68 w 68"/>
                <a:gd name="T77" fmla="*/ 25 h 53"/>
                <a:gd name="T78" fmla="*/ 67 w 68"/>
                <a:gd name="T79"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 h="53">
                  <a:moveTo>
                    <a:pt x="67" y="23"/>
                  </a:moveTo>
                  <a:cubicBezTo>
                    <a:pt x="60" y="14"/>
                    <a:pt x="60" y="14"/>
                    <a:pt x="60" y="14"/>
                  </a:cubicBezTo>
                  <a:cubicBezTo>
                    <a:pt x="57" y="5"/>
                    <a:pt x="57" y="5"/>
                    <a:pt x="57" y="5"/>
                  </a:cubicBezTo>
                  <a:cubicBezTo>
                    <a:pt x="57" y="5"/>
                    <a:pt x="57" y="4"/>
                    <a:pt x="56" y="4"/>
                  </a:cubicBezTo>
                  <a:cubicBezTo>
                    <a:pt x="52" y="1"/>
                    <a:pt x="52" y="1"/>
                    <a:pt x="52" y="1"/>
                  </a:cubicBezTo>
                  <a:cubicBezTo>
                    <a:pt x="51" y="0"/>
                    <a:pt x="51" y="0"/>
                    <a:pt x="50" y="0"/>
                  </a:cubicBezTo>
                  <a:cubicBezTo>
                    <a:pt x="49" y="1"/>
                    <a:pt x="49" y="1"/>
                    <a:pt x="48" y="2"/>
                  </a:cubicBezTo>
                  <a:cubicBezTo>
                    <a:pt x="46" y="8"/>
                    <a:pt x="46" y="8"/>
                    <a:pt x="46" y="8"/>
                  </a:cubicBezTo>
                  <a:cubicBezTo>
                    <a:pt x="42" y="7"/>
                    <a:pt x="42" y="7"/>
                    <a:pt x="42" y="7"/>
                  </a:cubicBezTo>
                  <a:cubicBezTo>
                    <a:pt x="43" y="5"/>
                    <a:pt x="43" y="5"/>
                    <a:pt x="43" y="5"/>
                  </a:cubicBezTo>
                  <a:cubicBezTo>
                    <a:pt x="43" y="4"/>
                    <a:pt x="43" y="4"/>
                    <a:pt x="42" y="3"/>
                  </a:cubicBezTo>
                  <a:cubicBezTo>
                    <a:pt x="42" y="2"/>
                    <a:pt x="41" y="2"/>
                    <a:pt x="40" y="2"/>
                  </a:cubicBezTo>
                  <a:cubicBezTo>
                    <a:pt x="31" y="2"/>
                    <a:pt x="31" y="2"/>
                    <a:pt x="31" y="2"/>
                  </a:cubicBezTo>
                  <a:cubicBezTo>
                    <a:pt x="30" y="2"/>
                    <a:pt x="29" y="3"/>
                    <a:pt x="29" y="4"/>
                  </a:cubicBezTo>
                  <a:cubicBezTo>
                    <a:pt x="28" y="8"/>
                    <a:pt x="28" y="8"/>
                    <a:pt x="28" y="8"/>
                  </a:cubicBezTo>
                  <a:cubicBezTo>
                    <a:pt x="26" y="7"/>
                    <a:pt x="26" y="7"/>
                    <a:pt x="26" y="7"/>
                  </a:cubicBezTo>
                  <a:cubicBezTo>
                    <a:pt x="25" y="6"/>
                    <a:pt x="24" y="6"/>
                    <a:pt x="23" y="7"/>
                  </a:cubicBezTo>
                  <a:cubicBezTo>
                    <a:pt x="15" y="15"/>
                    <a:pt x="15" y="15"/>
                    <a:pt x="15" y="15"/>
                  </a:cubicBezTo>
                  <a:cubicBezTo>
                    <a:pt x="14" y="15"/>
                    <a:pt x="14" y="15"/>
                    <a:pt x="14" y="15"/>
                  </a:cubicBezTo>
                  <a:cubicBezTo>
                    <a:pt x="12" y="19"/>
                    <a:pt x="12" y="19"/>
                    <a:pt x="12" y="19"/>
                  </a:cubicBezTo>
                  <a:cubicBezTo>
                    <a:pt x="2" y="22"/>
                    <a:pt x="2" y="22"/>
                    <a:pt x="2" y="22"/>
                  </a:cubicBezTo>
                  <a:cubicBezTo>
                    <a:pt x="1" y="23"/>
                    <a:pt x="0" y="24"/>
                    <a:pt x="1" y="25"/>
                  </a:cubicBezTo>
                  <a:cubicBezTo>
                    <a:pt x="1" y="43"/>
                    <a:pt x="1" y="43"/>
                    <a:pt x="1" y="43"/>
                  </a:cubicBezTo>
                  <a:cubicBezTo>
                    <a:pt x="0" y="46"/>
                    <a:pt x="0" y="46"/>
                    <a:pt x="0" y="46"/>
                  </a:cubicBezTo>
                  <a:cubicBezTo>
                    <a:pt x="0" y="47"/>
                    <a:pt x="0" y="48"/>
                    <a:pt x="0" y="48"/>
                  </a:cubicBezTo>
                  <a:cubicBezTo>
                    <a:pt x="1" y="49"/>
                    <a:pt x="2" y="50"/>
                    <a:pt x="3" y="49"/>
                  </a:cubicBezTo>
                  <a:cubicBezTo>
                    <a:pt x="14" y="47"/>
                    <a:pt x="14" y="47"/>
                    <a:pt x="14" y="47"/>
                  </a:cubicBezTo>
                  <a:cubicBezTo>
                    <a:pt x="15" y="47"/>
                    <a:pt x="15" y="47"/>
                    <a:pt x="16" y="47"/>
                  </a:cubicBezTo>
                  <a:cubicBezTo>
                    <a:pt x="27" y="40"/>
                    <a:pt x="27" y="40"/>
                    <a:pt x="27" y="40"/>
                  </a:cubicBezTo>
                  <a:cubicBezTo>
                    <a:pt x="33" y="44"/>
                    <a:pt x="33" y="44"/>
                    <a:pt x="33" y="44"/>
                  </a:cubicBezTo>
                  <a:cubicBezTo>
                    <a:pt x="34" y="46"/>
                    <a:pt x="36" y="48"/>
                    <a:pt x="36" y="48"/>
                  </a:cubicBezTo>
                  <a:cubicBezTo>
                    <a:pt x="37" y="50"/>
                    <a:pt x="39" y="51"/>
                    <a:pt x="44" y="52"/>
                  </a:cubicBezTo>
                  <a:cubicBezTo>
                    <a:pt x="44" y="53"/>
                    <a:pt x="44" y="53"/>
                    <a:pt x="45" y="52"/>
                  </a:cubicBezTo>
                  <a:cubicBezTo>
                    <a:pt x="45" y="52"/>
                    <a:pt x="45" y="52"/>
                    <a:pt x="45" y="52"/>
                  </a:cubicBezTo>
                  <a:cubicBezTo>
                    <a:pt x="53" y="49"/>
                    <a:pt x="53" y="49"/>
                    <a:pt x="53" y="49"/>
                  </a:cubicBezTo>
                  <a:cubicBezTo>
                    <a:pt x="53" y="49"/>
                    <a:pt x="54" y="49"/>
                    <a:pt x="54" y="48"/>
                  </a:cubicBezTo>
                  <a:cubicBezTo>
                    <a:pt x="62" y="40"/>
                    <a:pt x="62" y="40"/>
                    <a:pt x="62" y="40"/>
                  </a:cubicBezTo>
                  <a:cubicBezTo>
                    <a:pt x="62" y="40"/>
                    <a:pt x="62" y="40"/>
                    <a:pt x="62" y="39"/>
                  </a:cubicBezTo>
                  <a:cubicBezTo>
                    <a:pt x="68" y="25"/>
                    <a:pt x="68" y="25"/>
                    <a:pt x="68" y="25"/>
                  </a:cubicBezTo>
                  <a:cubicBezTo>
                    <a:pt x="68" y="25"/>
                    <a:pt x="68" y="24"/>
                    <a:pt x="67" y="23"/>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07"/>
            <p:cNvSpPr>
              <a:spLocks/>
            </p:cNvSpPr>
            <p:nvPr/>
          </p:nvSpPr>
          <p:spPr bwMode="auto">
            <a:xfrm>
              <a:off x="10952163" y="5262572"/>
              <a:ext cx="30162" cy="25400"/>
            </a:xfrm>
            <a:custGeom>
              <a:avLst/>
              <a:gdLst>
                <a:gd name="T0" fmla="*/ 7 w 10"/>
                <a:gd name="T1" fmla="*/ 1 h 9"/>
                <a:gd name="T2" fmla="*/ 3 w 10"/>
                <a:gd name="T3" fmla="*/ 1 h 9"/>
                <a:gd name="T4" fmla="*/ 1 w 10"/>
                <a:gd name="T5" fmla="*/ 1 h 9"/>
                <a:gd name="T6" fmla="*/ 0 w 10"/>
                <a:gd name="T7" fmla="*/ 3 h 9"/>
                <a:gd name="T8" fmla="*/ 1 w 10"/>
                <a:gd name="T9" fmla="*/ 8 h 9"/>
                <a:gd name="T10" fmla="*/ 3 w 10"/>
                <a:gd name="T11" fmla="*/ 9 h 9"/>
                <a:gd name="T12" fmla="*/ 4 w 10"/>
                <a:gd name="T13" fmla="*/ 9 h 9"/>
                <a:gd name="T14" fmla="*/ 6 w 10"/>
                <a:gd name="T15" fmla="*/ 9 h 9"/>
                <a:gd name="T16" fmla="*/ 9 w 10"/>
                <a:gd name="T17" fmla="*/ 5 h 9"/>
                <a:gd name="T18" fmla="*/ 9 w 10"/>
                <a:gd name="T19" fmla="*/ 2 h 9"/>
                <a:gd name="T20" fmla="*/ 7 w 10"/>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7" y="1"/>
                  </a:moveTo>
                  <a:cubicBezTo>
                    <a:pt x="6" y="1"/>
                    <a:pt x="4" y="1"/>
                    <a:pt x="3" y="1"/>
                  </a:cubicBezTo>
                  <a:cubicBezTo>
                    <a:pt x="3" y="0"/>
                    <a:pt x="2" y="1"/>
                    <a:pt x="1" y="1"/>
                  </a:cubicBezTo>
                  <a:cubicBezTo>
                    <a:pt x="0" y="2"/>
                    <a:pt x="0" y="3"/>
                    <a:pt x="0" y="3"/>
                  </a:cubicBezTo>
                  <a:cubicBezTo>
                    <a:pt x="1" y="8"/>
                    <a:pt x="1" y="8"/>
                    <a:pt x="1" y="8"/>
                  </a:cubicBezTo>
                  <a:cubicBezTo>
                    <a:pt x="2" y="8"/>
                    <a:pt x="2" y="9"/>
                    <a:pt x="3" y="9"/>
                  </a:cubicBezTo>
                  <a:cubicBezTo>
                    <a:pt x="4" y="9"/>
                    <a:pt x="4" y="9"/>
                    <a:pt x="4" y="9"/>
                  </a:cubicBezTo>
                  <a:cubicBezTo>
                    <a:pt x="5" y="9"/>
                    <a:pt x="5" y="9"/>
                    <a:pt x="6" y="9"/>
                  </a:cubicBezTo>
                  <a:cubicBezTo>
                    <a:pt x="9" y="5"/>
                    <a:pt x="9" y="5"/>
                    <a:pt x="9" y="5"/>
                  </a:cubicBezTo>
                  <a:cubicBezTo>
                    <a:pt x="10" y="4"/>
                    <a:pt x="10" y="3"/>
                    <a:pt x="9" y="2"/>
                  </a:cubicBezTo>
                  <a:cubicBezTo>
                    <a:pt x="9" y="1"/>
                    <a:pt x="8" y="1"/>
                    <a:pt x="7" y="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08"/>
            <p:cNvSpPr>
              <a:spLocks/>
            </p:cNvSpPr>
            <p:nvPr/>
          </p:nvSpPr>
          <p:spPr bwMode="auto">
            <a:xfrm>
              <a:off x="11077575" y="5178434"/>
              <a:ext cx="36512" cy="44450"/>
            </a:xfrm>
            <a:custGeom>
              <a:avLst/>
              <a:gdLst>
                <a:gd name="T0" fmla="*/ 10 w 12"/>
                <a:gd name="T1" fmla="*/ 4 h 15"/>
                <a:gd name="T2" fmla="*/ 9 w 12"/>
                <a:gd name="T3" fmla="*/ 2 h 15"/>
                <a:gd name="T4" fmla="*/ 6 w 12"/>
                <a:gd name="T5" fmla="*/ 0 h 15"/>
                <a:gd name="T6" fmla="*/ 4 w 12"/>
                <a:gd name="T7" fmla="*/ 2 h 15"/>
                <a:gd name="T8" fmla="*/ 0 w 12"/>
                <a:gd name="T9" fmla="*/ 12 h 15"/>
                <a:gd name="T10" fmla="*/ 1 w 12"/>
                <a:gd name="T11" fmla="*/ 15 h 15"/>
                <a:gd name="T12" fmla="*/ 3 w 12"/>
                <a:gd name="T13" fmla="*/ 15 h 15"/>
                <a:gd name="T14" fmla="*/ 4 w 12"/>
                <a:gd name="T15" fmla="*/ 15 h 15"/>
                <a:gd name="T16" fmla="*/ 11 w 12"/>
                <a:gd name="T17" fmla="*/ 8 h 15"/>
                <a:gd name="T18" fmla="*/ 12 w 12"/>
                <a:gd name="T19" fmla="*/ 6 h 15"/>
                <a:gd name="T20" fmla="*/ 10 w 12"/>
                <a:gd name="T21"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5">
                  <a:moveTo>
                    <a:pt x="10" y="4"/>
                  </a:moveTo>
                  <a:cubicBezTo>
                    <a:pt x="9" y="2"/>
                    <a:pt x="9" y="2"/>
                    <a:pt x="9" y="2"/>
                  </a:cubicBezTo>
                  <a:cubicBezTo>
                    <a:pt x="8" y="1"/>
                    <a:pt x="7" y="0"/>
                    <a:pt x="6" y="0"/>
                  </a:cubicBezTo>
                  <a:cubicBezTo>
                    <a:pt x="5" y="0"/>
                    <a:pt x="4" y="1"/>
                    <a:pt x="4" y="2"/>
                  </a:cubicBezTo>
                  <a:cubicBezTo>
                    <a:pt x="0" y="12"/>
                    <a:pt x="0" y="12"/>
                    <a:pt x="0" y="12"/>
                  </a:cubicBezTo>
                  <a:cubicBezTo>
                    <a:pt x="0" y="13"/>
                    <a:pt x="0" y="14"/>
                    <a:pt x="1" y="15"/>
                  </a:cubicBezTo>
                  <a:cubicBezTo>
                    <a:pt x="2" y="15"/>
                    <a:pt x="2" y="15"/>
                    <a:pt x="3" y="15"/>
                  </a:cubicBezTo>
                  <a:cubicBezTo>
                    <a:pt x="3" y="15"/>
                    <a:pt x="4" y="15"/>
                    <a:pt x="4" y="15"/>
                  </a:cubicBezTo>
                  <a:cubicBezTo>
                    <a:pt x="11" y="8"/>
                    <a:pt x="11" y="8"/>
                    <a:pt x="11" y="8"/>
                  </a:cubicBezTo>
                  <a:cubicBezTo>
                    <a:pt x="12" y="8"/>
                    <a:pt x="12" y="7"/>
                    <a:pt x="12" y="6"/>
                  </a:cubicBezTo>
                  <a:cubicBezTo>
                    <a:pt x="11" y="5"/>
                    <a:pt x="10" y="4"/>
                    <a:pt x="10" y="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09"/>
            <p:cNvSpPr>
              <a:spLocks/>
            </p:cNvSpPr>
            <p:nvPr/>
          </p:nvSpPr>
          <p:spPr bwMode="auto">
            <a:xfrm>
              <a:off x="11015663" y="5226059"/>
              <a:ext cx="61912" cy="50800"/>
            </a:xfrm>
            <a:custGeom>
              <a:avLst/>
              <a:gdLst>
                <a:gd name="T0" fmla="*/ 19 w 21"/>
                <a:gd name="T1" fmla="*/ 2 h 17"/>
                <a:gd name="T2" fmla="*/ 18 w 21"/>
                <a:gd name="T3" fmla="*/ 1 h 17"/>
                <a:gd name="T4" fmla="*/ 16 w 21"/>
                <a:gd name="T5" fmla="*/ 1 h 17"/>
                <a:gd name="T6" fmla="*/ 1 w 21"/>
                <a:gd name="T7" fmla="*/ 13 h 17"/>
                <a:gd name="T8" fmla="*/ 1 w 21"/>
                <a:gd name="T9" fmla="*/ 16 h 17"/>
                <a:gd name="T10" fmla="*/ 3 w 21"/>
                <a:gd name="T11" fmla="*/ 17 h 17"/>
                <a:gd name="T12" fmla="*/ 4 w 21"/>
                <a:gd name="T13" fmla="*/ 17 h 17"/>
                <a:gd name="T14" fmla="*/ 20 w 21"/>
                <a:gd name="T15" fmla="*/ 8 h 17"/>
                <a:gd name="T16" fmla="*/ 21 w 21"/>
                <a:gd name="T17" fmla="*/ 5 h 17"/>
                <a:gd name="T18" fmla="*/ 19 w 21"/>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
                  <a:moveTo>
                    <a:pt x="19" y="2"/>
                  </a:moveTo>
                  <a:cubicBezTo>
                    <a:pt x="19" y="1"/>
                    <a:pt x="19" y="1"/>
                    <a:pt x="18" y="1"/>
                  </a:cubicBezTo>
                  <a:cubicBezTo>
                    <a:pt x="17" y="0"/>
                    <a:pt x="16" y="1"/>
                    <a:pt x="16" y="1"/>
                  </a:cubicBezTo>
                  <a:cubicBezTo>
                    <a:pt x="1" y="13"/>
                    <a:pt x="1" y="13"/>
                    <a:pt x="1" y="13"/>
                  </a:cubicBezTo>
                  <a:cubicBezTo>
                    <a:pt x="0" y="13"/>
                    <a:pt x="0" y="15"/>
                    <a:pt x="1" y="16"/>
                  </a:cubicBezTo>
                  <a:cubicBezTo>
                    <a:pt x="2" y="17"/>
                    <a:pt x="2" y="17"/>
                    <a:pt x="3" y="17"/>
                  </a:cubicBezTo>
                  <a:cubicBezTo>
                    <a:pt x="3" y="17"/>
                    <a:pt x="4" y="17"/>
                    <a:pt x="4" y="17"/>
                  </a:cubicBezTo>
                  <a:cubicBezTo>
                    <a:pt x="20" y="8"/>
                    <a:pt x="20" y="8"/>
                    <a:pt x="20" y="8"/>
                  </a:cubicBezTo>
                  <a:cubicBezTo>
                    <a:pt x="21" y="7"/>
                    <a:pt x="21" y="5"/>
                    <a:pt x="21" y="5"/>
                  </a:cubicBezTo>
                  <a:lnTo>
                    <a:pt x="19" y="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10"/>
            <p:cNvSpPr>
              <a:spLocks/>
            </p:cNvSpPr>
            <p:nvPr/>
          </p:nvSpPr>
          <p:spPr bwMode="auto">
            <a:xfrm>
              <a:off x="11114088" y="4573597"/>
              <a:ext cx="38100" cy="30163"/>
            </a:xfrm>
            <a:custGeom>
              <a:avLst/>
              <a:gdLst>
                <a:gd name="T0" fmla="*/ 3 w 13"/>
                <a:gd name="T1" fmla="*/ 10 h 10"/>
                <a:gd name="T2" fmla="*/ 4 w 13"/>
                <a:gd name="T3" fmla="*/ 10 h 10"/>
                <a:gd name="T4" fmla="*/ 5 w 13"/>
                <a:gd name="T5" fmla="*/ 10 h 10"/>
                <a:gd name="T6" fmla="*/ 11 w 13"/>
                <a:gd name="T7" fmla="*/ 8 h 10"/>
                <a:gd name="T8" fmla="*/ 13 w 13"/>
                <a:gd name="T9" fmla="*/ 5 h 10"/>
                <a:gd name="T10" fmla="*/ 11 w 13"/>
                <a:gd name="T11" fmla="*/ 3 h 10"/>
                <a:gd name="T12" fmla="*/ 3 w 13"/>
                <a:gd name="T13" fmla="*/ 1 h 10"/>
                <a:gd name="T14" fmla="*/ 1 w 13"/>
                <a:gd name="T15" fmla="*/ 1 h 10"/>
                <a:gd name="T16" fmla="*/ 0 w 13"/>
                <a:gd name="T17" fmla="*/ 4 h 10"/>
                <a:gd name="T18" fmla="*/ 2 w 13"/>
                <a:gd name="T19" fmla="*/ 9 h 10"/>
                <a:gd name="T20" fmla="*/ 3 w 13"/>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0">
                  <a:moveTo>
                    <a:pt x="3" y="10"/>
                  </a:moveTo>
                  <a:cubicBezTo>
                    <a:pt x="4" y="10"/>
                    <a:pt x="4" y="10"/>
                    <a:pt x="4" y="10"/>
                  </a:cubicBezTo>
                  <a:cubicBezTo>
                    <a:pt x="5" y="10"/>
                    <a:pt x="5" y="10"/>
                    <a:pt x="5" y="10"/>
                  </a:cubicBezTo>
                  <a:cubicBezTo>
                    <a:pt x="11" y="8"/>
                    <a:pt x="11" y="8"/>
                    <a:pt x="11" y="8"/>
                  </a:cubicBezTo>
                  <a:cubicBezTo>
                    <a:pt x="12" y="7"/>
                    <a:pt x="13" y="6"/>
                    <a:pt x="13" y="5"/>
                  </a:cubicBezTo>
                  <a:cubicBezTo>
                    <a:pt x="13" y="4"/>
                    <a:pt x="12" y="4"/>
                    <a:pt x="11" y="3"/>
                  </a:cubicBezTo>
                  <a:cubicBezTo>
                    <a:pt x="3" y="1"/>
                    <a:pt x="3" y="1"/>
                    <a:pt x="3" y="1"/>
                  </a:cubicBezTo>
                  <a:cubicBezTo>
                    <a:pt x="3" y="0"/>
                    <a:pt x="2" y="1"/>
                    <a:pt x="1" y="1"/>
                  </a:cubicBezTo>
                  <a:cubicBezTo>
                    <a:pt x="0" y="2"/>
                    <a:pt x="0" y="3"/>
                    <a:pt x="0" y="4"/>
                  </a:cubicBezTo>
                  <a:cubicBezTo>
                    <a:pt x="2" y="9"/>
                    <a:pt x="2" y="9"/>
                    <a:pt x="2" y="9"/>
                  </a:cubicBezTo>
                  <a:cubicBezTo>
                    <a:pt x="2" y="9"/>
                    <a:pt x="3" y="10"/>
                    <a:pt x="3" y="1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1"/>
            <p:cNvSpPr>
              <a:spLocks/>
            </p:cNvSpPr>
            <p:nvPr/>
          </p:nvSpPr>
          <p:spPr bwMode="auto">
            <a:xfrm>
              <a:off x="11101388" y="4605347"/>
              <a:ext cx="50800" cy="53975"/>
            </a:xfrm>
            <a:custGeom>
              <a:avLst/>
              <a:gdLst>
                <a:gd name="T0" fmla="*/ 1 w 17"/>
                <a:gd name="T1" fmla="*/ 17 h 18"/>
                <a:gd name="T2" fmla="*/ 3 w 17"/>
                <a:gd name="T3" fmla="*/ 18 h 18"/>
                <a:gd name="T4" fmla="*/ 3 w 17"/>
                <a:gd name="T5" fmla="*/ 18 h 18"/>
                <a:gd name="T6" fmla="*/ 13 w 17"/>
                <a:gd name="T7" fmla="*/ 15 h 18"/>
                <a:gd name="T8" fmla="*/ 17 w 17"/>
                <a:gd name="T9" fmla="*/ 7 h 18"/>
                <a:gd name="T10" fmla="*/ 17 w 17"/>
                <a:gd name="T11" fmla="*/ 6 h 18"/>
                <a:gd name="T12" fmla="*/ 14 w 17"/>
                <a:gd name="T13" fmla="*/ 1 h 18"/>
                <a:gd name="T14" fmla="*/ 12 w 17"/>
                <a:gd name="T15" fmla="*/ 0 h 18"/>
                <a:gd name="T16" fmla="*/ 10 w 17"/>
                <a:gd name="T17" fmla="*/ 1 h 18"/>
                <a:gd name="T18" fmla="*/ 5 w 17"/>
                <a:gd name="T19" fmla="*/ 9 h 18"/>
                <a:gd name="T20" fmla="*/ 1 w 17"/>
                <a:gd name="T21" fmla="*/ 14 h 18"/>
                <a:gd name="T22" fmla="*/ 1 w 17"/>
                <a:gd name="T23"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 y="17"/>
                  </a:moveTo>
                  <a:cubicBezTo>
                    <a:pt x="1" y="18"/>
                    <a:pt x="2" y="18"/>
                    <a:pt x="3" y="18"/>
                  </a:cubicBezTo>
                  <a:cubicBezTo>
                    <a:pt x="3" y="18"/>
                    <a:pt x="3" y="18"/>
                    <a:pt x="3" y="18"/>
                  </a:cubicBezTo>
                  <a:cubicBezTo>
                    <a:pt x="4" y="18"/>
                    <a:pt x="10" y="16"/>
                    <a:pt x="13" y="15"/>
                  </a:cubicBezTo>
                  <a:cubicBezTo>
                    <a:pt x="17" y="13"/>
                    <a:pt x="17" y="8"/>
                    <a:pt x="17" y="7"/>
                  </a:cubicBezTo>
                  <a:cubicBezTo>
                    <a:pt x="17" y="7"/>
                    <a:pt x="17" y="7"/>
                    <a:pt x="17" y="6"/>
                  </a:cubicBezTo>
                  <a:cubicBezTo>
                    <a:pt x="14" y="1"/>
                    <a:pt x="14" y="1"/>
                    <a:pt x="14" y="1"/>
                  </a:cubicBezTo>
                  <a:cubicBezTo>
                    <a:pt x="14" y="0"/>
                    <a:pt x="13" y="0"/>
                    <a:pt x="12" y="0"/>
                  </a:cubicBezTo>
                  <a:cubicBezTo>
                    <a:pt x="11" y="0"/>
                    <a:pt x="10" y="0"/>
                    <a:pt x="10" y="1"/>
                  </a:cubicBezTo>
                  <a:cubicBezTo>
                    <a:pt x="5" y="9"/>
                    <a:pt x="5" y="9"/>
                    <a:pt x="5" y="9"/>
                  </a:cubicBezTo>
                  <a:cubicBezTo>
                    <a:pt x="1" y="14"/>
                    <a:pt x="1" y="14"/>
                    <a:pt x="1" y="14"/>
                  </a:cubicBezTo>
                  <a:cubicBezTo>
                    <a:pt x="0" y="15"/>
                    <a:pt x="0" y="16"/>
                    <a:pt x="1" y="17"/>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12"/>
            <p:cNvSpPr>
              <a:spLocks/>
            </p:cNvSpPr>
            <p:nvPr/>
          </p:nvSpPr>
          <p:spPr bwMode="auto">
            <a:xfrm>
              <a:off x="10658475" y="4419609"/>
              <a:ext cx="547687" cy="358775"/>
            </a:xfrm>
            <a:custGeom>
              <a:avLst/>
              <a:gdLst>
                <a:gd name="T0" fmla="*/ 115 w 184"/>
                <a:gd name="T1" fmla="*/ 98 h 121"/>
                <a:gd name="T2" fmla="*/ 121 w 184"/>
                <a:gd name="T3" fmla="*/ 98 h 121"/>
                <a:gd name="T4" fmla="*/ 136 w 184"/>
                <a:gd name="T5" fmla="*/ 89 h 121"/>
                <a:gd name="T6" fmla="*/ 137 w 184"/>
                <a:gd name="T7" fmla="*/ 77 h 121"/>
                <a:gd name="T8" fmla="*/ 132 w 184"/>
                <a:gd name="T9" fmla="*/ 68 h 121"/>
                <a:gd name="T10" fmla="*/ 131 w 184"/>
                <a:gd name="T11" fmla="*/ 65 h 121"/>
                <a:gd name="T12" fmla="*/ 127 w 184"/>
                <a:gd name="T13" fmla="*/ 64 h 121"/>
                <a:gd name="T14" fmla="*/ 134 w 184"/>
                <a:gd name="T15" fmla="*/ 66 h 121"/>
                <a:gd name="T16" fmla="*/ 140 w 184"/>
                <a:gd name="T17" fmla="*/ 72 h 121"/>
                <a:gd name="T18" fmla="*/ 144 w 184"/>
                <a:gd name="T19" fmla="*/ 72 h 121"/>
                <a:gd name="T20" fmla="*/ 147 w 184"/>
                <a:gd name="T21" fmla="*/ 65 h 121"/>
                <a:gd name="T22" fmla="*/ 145 w 184"/>
                <a:gd name="T23" fmla="*/ 56 h 121"/>
                <a:gd name="T24" fmla="*/ 147 w 184"/>
                <a:gd name="T25" fmla="*/ 50 h 121"/>
                <a:gd name="T26" fmla="*/ 154 w 184"/>
                <a:gd name="T27" fmla="*/ 49 h 121"/>
                <a:gd name="T28" fmla="*/ 143 w 184"/>
                <a:gd name="T29" fmla="*/ 37 h 121"/>
                <a:gd name="T30" fmla="*/ 133 w 184"/>
                <a:gd name="T31" fmla="*/ 34 h 121"/>
                <a:gd name="T32" fmla="*/ 148 w 184"/>
                <a:gd name="T33" fmla="*/ 30 h 121"/>
                <a:gd name="T34" fmla="*/ 150 w 184"/>
                <a:gd name="T35" fmla="*/ 27 h 121"/>
                <a:gd name="T36" fmla="*/ 155 w 184"/>
                <a:gd name="T37" fmla="*/ 33 h 121"/>
                <a:gd name="T38" fmla="*/ 164 w 184"/>
                <a:gd name="T39" fmla="*/ 40 h 121"/>
                <a:gd name="T40" fmla="*/ 169 w 184"/>
                <a:gd name="T41" fmla="*/ 38 h 121"/>
                <a:gd name="T42" fmla="*/ 166 w 184"/>
                <a:gd name="T43" fmla="*/ 29 h 121"/>
                <a:gd name="T44" fmla="*/ 175 w 184"/>
                <a:gd name="T45" fmla="*/ 24 h 121"/>
                <a:gd name="T46" fmla="*/ 173 w 184"/>
                <a:gd name="T47" fmla="*/ 20 h 121"/>
                <a:gd name="T48" fmla="*/ 183 w 184"/>
                <a:gd name="T49" fmla="*/ 18 h 121"/>
                <a:gd name="T50" fmla="*/ 173 w 184"/>
                <a:gd name="T51" fmla="*/ 12 h 121"/>
                <a:gd name="T52" fmla="*/ 113 w 184"/>
                <a:gd name="T53" fmla="*/ 6 h 121"/>
                <a:gd name="T54" fmla="*/ 75 w 184"/>
                <a:gd name="T55" fmla="*/ 5 h 121"/>
                <a:gd name="T56" fmla="*/ 72 w 184"/>
                <a:gd name="T57" fmla="*/ 0 h 121"/>
                <a:gd name="T58" fmla="*/ 48 w 184"/>
                <a:gd name="T59" fmla="*/ 0 h 121"/>
                <a:gd name="T60" fmla="*/ 31 w 184"/>
                <a:gd name="T61" fmla="*/ 3 h 121"/>
                <a:gd name="T62" fmla="*/ 23 w 184"/>
                <a:gd name="T63" fmla="*/ 7 h 121"/>
                <a:gd name="T64" fmla="*/ 17 w 184"/>
                <a:gd name="T65" fmla="*/ 10 h 121"/>
                <a:gd name="T66" fmla="*/ 3 w 184"/>
                <a:gd name="T67" fmla="*/ 12 h 121"/>
                <a:gd name="T68" fmla="*/ 0 w 184"/>
                <a:gd name="T69" fmla="*/ 13 h 121"/>
                <a:gd name="T70" fmla="*/ 3 w 184"/>
                <a:gd name="T71" fmla="*/ 44 h 121"/>
                <a:gd name="T72" fmla="*/ 6 w 184"/>
                <a:gd name="T73" fmla="*/ 62 h 121"/>
                <a:gd name="T74" fmla="*/ 14 w 184"/>
                <a:gd name="T75" fmla="*/ 83 h 121"/>
                <a:gd name="T76" fmla="*/ 12 w 184"/>
                <a:gd name="T77" fmla="*/ 108 h 121"/>
                <a:gd name="T78" fmla="*/ 30 w 184"/>
                <a:gd name="T79" fmla="*/ 105 h 121"/>
                <a:gd name="T80" fmla="*/ 40 w 184"/>
                <a:gd name="T81" fmla="*/ 95 h 121"/>
                <a:gd name="T82" fmla="*/ 39 w 184"/>
                <a:gd name="T83" fmla="*/ 91 h 121"/>
                <a:gd name="T84" fmla="*/ 31 w 184"/>
                <a:gd name="T85" fmla="*/ 88 h 121"/>
                <a:gd name="T86" fmla="*/ 21 w 184"/>
                <a:gd name="T87" fmla="*/ 83 h 121"/>
                <a:gd name="T88" fmla="*/ 37 w 184"/>
                <a:gd name="T89" fmla="*/ 85 h 121"/>
                <a:gd name="T90" fmla="*/ 53 w 184"/>
                <a:gd name="T91" fmla="*/ 96 h 121"/>
                <a:gd name="T92" fmla="*/ 58 w 184"/>
                <a:gd name="T93" fmla="*/ 101 h 121"/>
                <a:gd name="T94" fmla="*/ 64 w 184"/>
                <a:gd name="T95" fmla="*/ 117 h 121"/>
                <a:gd name="T96" fmla="*/ 70 w 184"/>
                <a:gd name="T97" fmla="*/ 121 h 121"/>
                <a:gd name="T98" fmla="*/ 73 w 184"/>
                <a:gd name="T99" fmla="*/ 119 h 121"/>
                <a:gd name="T100" fmla="*/ 76 w 184"/>
                <a:gd name="T101" fmla="*/ 107 h 121"/>
                <a:gd name="T102" fmla="*/ 78 w 184"/>
                <a:gd name="T103" fmla="*/ 105 h 121"/>
                <a:gd name="T104" fmla="*/ 85 w 184"/>
                <a:gd name="T105" fmla="*/ 96 h 121"/>
                <a:gd name="T106" fmla="*/ 92 w 184"/>
                <a:gd name="T107" fmla="*/ 100 h 121"/>
                <a:gd name="T108" fmla="*/ 95 w 184"/>
                <a:gd name="T109" fmla="*/ 104 h 121"/>
                <a:gd name="T110" fmla="*/ 115 w 184"/>
                <a:gd name="T111" fmla="*/ 10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 h="121">
                  <a:moveTo>
                    <a:pt x="115" y="100"/>
                  </a:moveTo>
                  <a:cubicBezTo>
                    <a:pt x="115" y="98"/>
                    <a:pt x="115" y="98"/>
                    <a:pt x="115" y="98"/>
                  </a:cubicBezTo>
                  <a:cubicBezTo>
                    <a:pt x="120" y="98"/>
                    <a:pt x="120" y="98"/>
                    <a:pt x="120" y="98"/>
                  </a:cubicBezTo>
                  <a:cubicBezTo>
                    <a:pt x="120" y="98"/>
                    <a:pt x="120" y="98"/>
                    <a:pt x="121" y="98"/>
                  </a:cubicBezTo>
                  <a:cubicBezTo>
                    <a:pt x="135" y="91"/>
                    <a:pt x="135" y="91"/>
                    <a:pt x="135" y="91"/>
                  </a:cubicBezTo>
                  <a:cubicBezTo>
                    <a:pt x="135" y="91"/>
                    <a:pt x="136" y="90"/>
                    <a:pt x="136" y="89"/>
                  </a:cubicBezTo>
                  <a:cubicBezTo>
                    <a:pt x="138" y="79"/>
                    <a:pt x="138" y="79"/>
                    <a:pt x="138" y="79"/>
                  </a:cubicBezTo>
                  <a:cubicBezTo>
                    <a:pt x="138" y="78"/>
                    <a:pt x="138" y="78"/>
                    <a:pt x="137" y="77"/>
                  </a:cubicBezTo>
                  <a:cubicBezTo>
                    <a:pt x="132" y="71"/>
                    <a:pt x="132" y="71"/>
                    <a:pt x="132" y="71"/>
                  </a:cubicBezTo>
                  <a:cubicBezTo>
                    <a:pt x="132" y="68"/>
                    <a:pt x="132" y="68"/>
                    <a:pt x="132" y="68"/>
                  </a:cubicBezTo>
                  <a:cubicBezTo>
                    <a:pt x="133" y="67"/>
                    <a:pt x="132" y="67"/>
                    <a:pt x="132" y="66"/>
                  </a:cubicBezTo>
                  <a:cubicBezTo>
                    <a:pt x="132" y="65"/>
                    <a:pt x="131" y="65"/>
                    <a:pt x="131" y="65"/>
                  </a:cubicBezTo>
                  <a:cubicBezTo>
                    <a:pt x="127" y="64"/>
                    <a:pt x="127" y="64"/>
                    <a:pt x="127" y="64"/>
                  </a:cubicBezTo>
                  <a:cubicBezTo>
                    <a:pt x="127" y="64"/>
                    <a:pt x="127" y="64"/>
                    <a:pt x="127" y="64"/>
                  </a:cubicBezTo>
                  <a:cubicBezTo>
                    <a:pt x="132" y="64"/>
                    <a:pt x="132" y="64"/>
                    <a:pt x="132" y="64"/>
                  </a:cubicBezTo>
                  <a:cubicBezTo>
                    <a:pt x="134" y="66"/>
                    <a:pt x="134" y="66"/>
                    <a:pt x="134" y="66"/>
                  </a:cubicBezTo>
                  <a:cubicBezTo>
                    <a:pt x="134" y="66"/>
                    <a:pt x="134" y="66"/>
                    <a:pt x="134" y="66"/>
                  </a:cubicBezTo>
                  <a:cubicBezTo>
                    <a:pt x="140" y="72"/>
                    <a:pt x="140" y="72"/>
                    <a:pt x="140" y="72"/>
                  </a:cubicBezTo>
                  <a:cubicBezTo>
                    <a:pt x="141" y="73"/>
                    <a:pt x="141" y="73"/>
                    <a:pt x="142" y="73"/>
                  </a:cubicBezTo>
                  <a:cubicBezTo>
                    <a:pt x="143" y="73"/>
                    <a:pt x="143" y="73"/>
                    <a:pt x="144" y="72"/>
                  </a:cubicBezTo>
                  <a:cubicBezTo>
                    <a:pt x="147" y="68"/>
                    <a:pt x="147" y="68"/>
                    <a:pt x="147" y="68"/>
                  </a:cubicBezTo>
                  <a:cubicBezTo>
                    <a:pt x="148" y="67"/>
                    <a:pt x="147" y="65"/>
                    <a:pt x="147" y="65"/>
                  </a:cubicBezTo>
                  <a:cubicBezTo>
                    <a:pt x="143" y="61"/>
                    <a:pt x="143" y="61"/>
                    <a:pt x="143" y="61"/>
                  </a:cubicBezTo>
                  <a:cubicBezTo>
                    <a:pt x="145" y="56"/>
                    <a:pt x="145" y="56"/>
                    <a:pt x="145" y="56"/>
                  </a:cubicBezTo>
                  <a:cubicBezTo>
                    <a:pt x="145" y="56"/>
                    <a:pt x="145" y="56"/>
                    <a:pt x="145" y="56"/>
                  </a:cubicBezTo>
                  <a:cubicBezTo>
                    <a:pt x="147" y="50"/>
                    <a:pt x="147" y="50"/>
                    <a:pt x="147" y="50"/>
                  </a:cubicBezTo>
                  <a:cubicBezTo>
                    <a:pt x="152" y="51"/>
                    <a:pt x="152" y="51"/>
                    <a:pt x="152" y="51"/>
                  </a:cubicBezTo>
                  <a:cubicBezTo>
                    <a:pt x="153" y="51"/>
                    <a:pt x="154" y="51"/>
                    <a:pt x="154" y="49"/>
                  </a:cubicBezTo>
                  <a:cubicBezTo>
                    <a:pt x="155" y="48"/>
                    <a:pt x="155" y="48"/>
                    <a:pt x="154" y="47"/>
                  </a:cubicBezTo>
                  <a:cubicBezTo>
                    <a:pt x="143" y="37"/>
                    <a:pt x="143" y="37"/>
                    <a:pt x="143" y="37"/>
                  </a:cubicBezTo>
                  <a:cubicBezTo>
                    <a:pt x="142" y="36"/>
                    <a:pt x="142" y="36"/>
                    <a:pt x="141" y="36"/>
                  </a:cubicBezTo>
                  <a:cubicBezTo>
                    <a:pt x="133" y="34"/>
                    <a:pt x="133" y="34"/>
                    <a:pt x="133" y="34"/>
                  </a:cubicBezTo>
                  <a:cubicBezTo>
                    <a:pt x="136" y="30"/>
                    <a:pt x="136" y="30"/>
                    <a:pt x="136" y="30"/>
                  </a:cubicBezTo>
                  <a:cubicBezTo>
                    <a:pt x="148" y="30"/>
                    <a:pt x="148" y="30"/>
                    <a:pt x="148" y="30"/>
                  </a:cubicBezTo>
                  <a:cubicBezTo>
                    <a:pt x="149" y="30"/>
                    <a:pt x="150" y="30"/>
                    <a:pt x="150" y="29"/>
                  </a:cubicBezTo>
                  <a:cubicBezTo>
                    <a:pt x="150" y="28"/>
                    <a:pt x="150" y="27"/>
                    <a:pt x="150" y="27"/>
                  </a:cubicBezTo>
                  <a:cubicBezTo>
                    <a:pt x="156" y="27"/>
                    <a:pt x="156" y="27"/>
                    <a:pt x="156" y="27"/>
                  </a:cubicBezTo>
                  <a:cubicBezTo>
                    <a:pt x="155" y="33"/>
                    <a:pt x="155" y="33"/>
                    <a:pt x="155" y="33"/>
                  </a:cubicBezTo>
                  <a:cubicBezTo>
                    <a:pt x="155" y="34"/>
                    <a:pt x="156" y="35"/>
                    <a:pt x="156" y="35"/>
                  </a:cubicBezTo>
                  <a:cubicBezTo>
                    <a:pt x="164" y="40"/>
                    <a:pt x="164" y="40"/>
                    <a:pt x="164" y="40"/>
                  </a:cubicBezTo>
                  <a:cubicBezTo>
                    <a:pt x="166" y="41"/>
                    <a:pt x="167" y="41"/>
                    <a:pt x="168" y="40"/>
                  </a:cubicBezTo>
                  <a:cubicBezTo>
                    <a:pt x="169" y="38"/>
                    <a:pt x="169" y="38"/>
                    <a:pt x="169" y="38"/>
                  </a:cubicBezTo>
                  <a:cubicBezTo>
                    <a:pt x="170" y="37"/>
                    <a:pt x="170" y="36"/>
                    <a:pt x="169" y="35"/>
                  </a:cubicBezTo>
                  <a:cubicBezTo>
                    <a:pt x="166" y="29"/>
                    <a:pt x="166" y="29"/>
                    <a:pt x="166" y="29"/>
                  </a:cubicBezTo>
                  <a:cubicBezTo>
                    <a:pt x="173" y="25"/>
                    <a:pt x="173" y="25"/>
                    <a:pt x="173" y="25"/>
                  </a:cubicBezTo>
                  <a:cubicBezTo>
                    <a:pt x="174" y="25"/>
                    <a:pt x="175" y="24"/>
                    <a:pt x="175" y="24"/>
                  </a:cubicBezTo>
                  <a:cubicBezTo>
                    <a:pt x="175" y="23"/>
                    <a:pt x="175" y="23"/>
                    <a:pt x="175" y="22"/>
                  </a:cubicBezTo>
                  <a:cubicBezTo>
                    <a:pt x="173" y="20"/>
                    <a:pt x="173" y="20"/>
                    <a:pt x="173" y="20"/>
                  </a:cubicBezTo>
                  <a:cubicBezTo>
                    <a:pt x="181" y="20"/>
                    <a:pt x="181" y="20"/>
                    <a:pt x="181" y="20"/>
                  </a:cubicBezTo>
                  <a:cubicBezTo>
                    <a:pt x="182" y="20"/>
                    <a:pt x="183" y="19"/>
                    <a:pt x="183" y="18"/>
                  </a:cubicBezTo>
                  <a:cubicBezTo>
                    <a:pt x="184" y="16"/>
                    <a:pt x="183" y="15"/>
                    <a:pt x="182" y="15"/>
                  </a:cubicBezTo>
                  <a:cubicBezTo>
                    <a:pt x="175" y="12"/>
                    <a:pt x="174" y="12"/>
                    <a:pt x="173" y="12"/>
                  </a:cubicBezTo>
                  <a:cubicBezTo>
                    <a:pt x="171" y="12"/>
                    <a:pt x="137" y="8"/>
                    <a:pt x="114" y="5"/>
                  </a:cubicBezTo>
                  <a:cubicBezTo>
                    <a:pt x="113" y="5"/>
                    <a:pt x="113" y="5"/>
                    <a:pt x="113" y="6"/>
                  </a:cubicBezTo>
                  <a:cubicBezTo>
                    <a:pt x="103" y="7"/>
                    <a:pt x="103" y="7"/>
                    <a:pt x="103" y="7"/>
                  </a:cubicBezTo>
                  <a:cubicBezTo>
                    <a:pt x="75" y="5"/>
                    <a:pt x="75" y="5"/>
                    <a:pt x="75" y="5"/>
                  </a:cubicBezTo>
                  <a:cubicBezTo>
                    <a:pt x="75" y="2"/>
                    <a:pt x="75" y="2"/>
                    <a:pt x="75" y="2"/>
                  </a:cubicBezTo>
                  <a:cubicBezTo>
                    <a:pt x="75" y="1"/>
                    <a:pt x="74" y="0"/>
                    <a:pt x="72" y="0"/>
                  </a:cubicBezTo>
                  <a:cubicBezTo>
                    <a:pt x="49" y="0"/>
                    <a:pt x="49" y="0"/>
                    <a:pt x="49" y="0"/>
                  </a:cubicBezTo>
                  <a:cubicBezTo>
                    <a:pt x="49" y="0"/>
                    <a:pt x="48" y="0"/>
                    <a:pt x="48" y="0"/>
                  </a:cubicBezTo>
                  <a:cubicBezTo>
                    <a:pt x="35" y="6"/>
                    <a:pt x="35" y="6"/>
                    <a:pt x="35" y="6"/>
                  </a:cubicBezTo>
                  <a:cubicBezTo>
                    <a:pt x="31" y="3"/>
                    <a:pt x="31" y="3"/>
                    <a:pt x="31" y="3"/>
                  </a:cubicBezTo>
                  <a:cubicBezTo>
                    <a:pt x="30" y="2"/>
                    <a:pt x="29" y="2"/>
                    <a:pt x="28" y="3"/>
                  </a:cubicBezTo>
                  <a:cubicBezTo>
                    <a:pt x="23" y="7"/>
                    <a:pt x="23" y="7"/>
                    <a:pt x="23" y="7"/>
                  </a:cubicBezTo>
                  <a:cubicBezTo>
                    <a:pt x="23" y="8"/>
                    <a:pt x="22" y="9"/>
                    <a:pt x="23" y="10"/>
                  </a:cubicBezTo>
                  <a:cubicBezTo>
                    <a:pt x="17" y="10"/>
                    <a:pt x="17" y="10"/>
                    <a:pt x="17" y="10"/>
                  </a:cubicBezTo>
                  <a:cubicBezTo>
                    <a:pt x="17" y="10"/>
                    <a:pt x="17" y="10"/>
                    <a:pt x="17" y="10"/>
                  </a:cubicBezTo>
                  <a:cubicBezTo>
                    <a:pt x="3" y="12"/>
                    <a:pt x="3" y="12"/>
                    <a:pt x="3" y="12"/>
                  </a:cubicBezTo>
                  <a:cubicBezTo>
                    <a:pt x="3" y="12"/>
                    <a:pt x="3" y="12"/>
                    <a:pt x="3" y="12"/>
                  </a:cubicBezTo>
                  <a:cubicBezTo>
                    <a:pt x="0" y="13"/>
                    <a:pt x="0" y="13"/>
                    <a:pt x="0" y="13"/>
                  </a:cubicBezTo>
                  <a:cubicBezTo>
                    <a:pt x="2" y="34"/>
                    <a:pt x="2" y="34"/>
                    <a:pt x="2" y="34"/>
                  </a:cubicBezTo>
                  <a:cubicBezTo>
                    <a:pt x="3" y="44"/>
                    <a:pt x="3" y="44"/>
                    <a:pt x="3" y="44"/>
                  </a:cubicBezTo>
                  <a:cubicBezTo>
                    <a:pt x="14" y="57"/>
                    <a:pt x="14" y="57"/>
                    <a:pt x="14" y="57"/>
                  </a:cubicBezTo>
                  <a:cubicBezTo>
                    <a:pt x="6" y="62"/>
                    <a:pt x="6" y="62"/>
                    <a:pt x="6" y="62"/>
                  </a:cubicBezTo>
                  <a:cubicBezTo>
                    <a:pt x="18" y="76"/>
                    <a:pt x="18" y="76"/>
                    <a:pt x="18" y="76"/>
                  </a:cubicBezTo>
                  <a:cubicBezTo>
                    <a:pt x="18" y="76"/>
                    <a:pt x="13" y="83"/>
                    <a:pt x="14" y="83"/>
                  </a:cubicBezTo>
                  <a:cubicBezTo>
                    <a:pt x="14" y="83"/>
                    <a:pt x="6" y="86"/>
                    <a:pt x="2" y="88"/>
                  </a:cubicBezTo>
                  <a:cubicBezTo>
                    <a:pt x="12" y="108"/>
                    <a:pt x="12" y="108"/>
                    <a:pt x="12" y="108"/>
                  </a:cubicBezTo>
                  <a:cubicBezTo>
                    <a:pt x="13" y="109"/>
                    <a:pt x="14" y="109"/>
                    <a:pt x="15" y="109"/>
                  </a:cubicBezTo>
                  <a:cubicBezTo>
                    <a:pt x="30" y="105"/>
                    <a:pt x="30" y="105"/>
                    <a:pt x="30" y="105"/>
                  </a:cubicBezTo>
                  <a:cubicBezTo>
                    <a:pt x="31" y="105"/>
                    <a:pt x="31" y="105"/>
                    <a:pt x="32" y="104"/>
                  </a:cubicBezTo>
                  <a:cubicBezTo>
                    <a:pt x="40" y="95"/>
                    <a:pt x="40" y="95"/>
                    <a:pt x="40" y="95"/>
                  </a:cubicBezTo>
                  <a:cubicBezTo>
                    <a:pt x="40" y="94"/>
                    <a:pt x="41" y="94"/>
                    <a:pt x="40" y="93"/>
                  </a:cubicBezTo>
                  <a:cubicBezTo>
                    <a:pt x="40" y="92"/>
                    <a:pt x="40" y="91"/>
                    <a:pt x="39" y="91"/>
                  </a:cubicBezTo>
                  <a:cubicBezTo>
                    <a:pt x="32" y="88"/>
                    <a:pt x="32" y="88"/>
                    <a:pt x="32" y="88"/>
                  </a:cubicBezTo>
                  <a:cubicBezTo>
                    <a:pt x="32" y="88"/>
                    <a:pt x="31" y="88"/>
                    <a:pt x="31" y="88"/>
                  </a:cubicBezTo>
                  <a:cubicBezTo>
                    <a:pt x="25" y="88"/>
                    <a:pt x="25" y="88"/>
                    <a:pt x="25" y="88"/>
                  </a:cubicBezTo>
                  <a:cubicBezTo>
                    <a:pt x="21" y="83"/>
                    <a:pt x="21" y="83"/>
                    <a:pt x="21" y="83"/>
                  </a:cubicBezTo>
                  <a:cubicBezTo>
                    <a:pt x="22" y="82"/>
                    <a:pt x="22" y="82"/>
                    <a:pt x="22" y="82"/>
                  </a:cubicBezTo>
                  <a:cubicBezTo>
                    <a:pt x="37" y="85"/>
                    <a:pt x="37" y="85"/>
                    <a:pt x="37" y="85"/>
                  </a:cubicBezTo>
                  <a:cubicBezTo>
                    <a:pt x="49" y="91"/>
                    <a:pt x="49" y="91"/>
                    <a:pt x="49" y="91"/>
                  </a:cubicBezTo>
                  <a:cubicBezTo>
                    <a:pt x="53" y="96"/>
                    <a:pt x="53" y="96"/>
                    <a:pt x="53" y="96"/>
                  </a:cubicBezTo>
                  <a:cubicBezTo>
                    <a:pt x="53" y="96"/>
                    <a:pt x="53" y="97"/>
                    <a:pt x="54" y="97"/>
                  </a:cubicBezTo>
                  <a:cubicBezTo>
                    <a:pt x="58" y="101"/>
                    <a:pt x="58" y="101"/>
                    <a:pt x="58" y="101"/>
                  </a:cubicBezTo>
                  <a:cubicBezTo>
                    <a:pt x="61" y="107"/>
                    <a:pt x="61" y="107"/>
                    <a:pt x="61" y="107"/>
                  </a:cubicBezTo>
                  <a:cubicBezTo>
                    <a:pt x="64" y="117"/>
                    <a:pt x="64" y="117"/>
                    <a:pt x="64" y="117"/>
                  </a:cubicBezTo>
                  <a:cubicBezTo>
                    <a:pt x="64" y="117"/>
                    <a:pt x="65" y="118"/>
                    <a:pt x="65" y="118"/>
                  </a:cubicBezTo>
                  <a:cubicBezTo>
                    <a:pt x="70" y="121"/>
                    <a:pt x="70" y="121"/>
                    <a:pt x="70" y="121"/>
                  </a:cubicBezTo>
                  <a:cubicBezTo>
                    <a:pt x="70" y="121"/>
                    <a:pt x="71" y="121"/>
                    <a:pt x="71" y="121"/>
                  </a:cubicBezTo>
                  <a:cubicBezTo>
                    <a:pt x="72" y="120"/>
                    <a:pt x="73" y="120"/>
                    <a:pt x="73" y="119"/>
                  </a:cubicBezTo>
                  <a:cubicBezTo>
                    <a:pt x="76" y="109"/>
                    <a:pt x="76" y="109"/>
                    <a:pt x="76" y="109"/>
                  </a:cubicBezTo>
                  <a:cubicBezTo>
                    <a:pt x="77" y="109"/>
                    <a:pt x="77" y="108"/>
                    <a:pt x="76" y="107"/>
                  </a:cubicBezTo>
                  <a:cubicBezTo>
                    <a:pt x="76" y="106"/>
                    <a:pt x="76" y="106"/>
                    <a:pt x="76" y="106"/>
                  </a:cubicBezTo>
                  <a:cubicBezTo>
                    <a:pt x="78" y="105"/>
                    <a:pt x="78" y="105"/>
                    <a:pt x="78" y="105"/>
                  </a:cubicBezTo>
                  <a:cubicBezTo>
                    <a:pt x="78" y="105"/>
                    <a:pt x="78" y="105"/>
                    <a:pt x="79" y="104"/>
                  </a:cubicBezTo>
                  <a:cubicBezTo>
                    <a:pt x="85" y="96"/>
                    <a:pt x="85" y="96"/>
                    <a:pt x="85" y="96"/>
                  </a:cubicBezTo>
                  <a:cubicBezTo>
                    <a:pt x="90" y="96"/>
                    <a:pt x="90" y="96"/>
                    <a:pt x="90" y="96"/>
                  </a:cubicBezTo>
                  <a:cubicBezTo>
                    <a:pt x="92" y="100"/>
                    <a:pt x="92" y="100"/>
                    <a:pt x="92" y="100"/>
                  </a:cubicBezTo>
                  <a:cubicBezTo>
                    <a:pt x="93" y="100"/>
                    <a:pt x="93" y="100"/>
                    <a:pt x="93" y="100"/>
                  </a:cubicBezTo>
                  <a:cubicBezTo>
                    <a:pt x="95" y="104"/>
                    <a:pt x="95" y="104"/>
                    <a:pt x="95" y="104"/>
                  </a:cubicBezTo>
                  <a:cubicBezTo>
                    <a:pt x="95" y="104"/>
                    <a:pt x="110" y="103"/>
                    <a:pt x="119" y="102"/>
                  </a:cubicBezTo>
                  <a:lnTo>
                    <a:pt x="115" y="10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13"/>
            <p:cNvSpPr>
              <a:spLocks/>
            </p:cNvSpPr>
            <p:nvPr/>
          </p:nvSpPr>
          <p:spPr bwMode="auto">
            <a:xfrm>
              <a:off x="10098088" y="5092709"/>
              <a:ext cx="31750" cy="26988"/>
            </a:xfrm>
            <a:custGeom>
              <a:avLst/>
              <a:gdLst>
                <a:gd name="T0" fmla="*/ 10 w 11"/>
                <a:gd name="T1" fmla="*/ 1 h 9"/>
                <a:gd name="T2" fmla="*/ 7 w 11"/>
                <a:gd name="T3" fmla="*/ 1 h 9"/>
                <a:gd name="T4" fmla="*/ 1 w 11"/>
                <a:gd name="T5" fmla="*/ 5 h 9"/>
                <a:gd name="T6" fmla="*/ 0 w 11"/>
                <a:gd name="T7" fmla="*/ 8 h 9"/>
                <a:gd name="T8" fmla="*/ 1 w 11"/>
                <a:gd name="T9" fmla="*/ 9 h 9"/>
                <a:gd name="T10" fmla="*/ 11 w 11"/>
                <a:gd name="T11" fmla="*/ 9 h 9"/>
                <a:gd name="T12" fmla="*/ 11 w 11"/>
                <a:gd name="T13" fmla="*/ 8 h 9"/>
                <a:gd name="T14" fmla="*/ 10 w 11"/>
                <a:gd name="T15" fmla="*/ 6 h 9"/>
                <a:gd name="T16" fmla="*/ 11 w 11"/>
                <a:gd name="T17" fmla="*/ 4 h 9"/>
                <a:gd name="T18" fmla="*/ 10 w 11"/>
                <a:gd name="T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0" y="1"/>
                  </a:moveTo>
                  <a:cubicBezTo>
                    <a:pt x="9" y="0"/>
                    <a:pt x="8" y="0"/>
                    <a:pt x="7" y="1"/>
                  </a:cubicBezTo>
                  <a:cubicBezTo>
                    <a:pt x="1" y="5"/>
                    <a:pt x="1" y="5"/>
                    <a:pt x="1" y="5"/>
                  </a:cubicBezTo>
                  <a:cubicBezTo>
                    <a:pt x="0" y="6"/>
                    <a:pt x="0" y="7"/>
                    <a:pt x="0" y="8"/>
                  </a:cubicBezTo>
                  <a:cubicBezTo>
                    <a:pt x="0" y="8"/>
                    <a:pt x="1" y="9"/>
                    <a:pt x="1" y="9"/>
                  </a:cubicBezTo>
                  <a:cubicBezTo>
                    <a:pt x="11" y="9"/>
                    <a:pt x="11" y="9"/>
                    <a:pt x="11" y="9"/>
                  </a:cubicBezTo>
                  <a:cubicBezTo>
                    <a:pt x="11" y="8"/>
                    <a:pt x="11" y="8"/>
                    <a:pt x="11" y="8"/>
                  </a:cubicBezTo>
                  <a:cubicBezTo>
                    <a:pt x="10" y="6"/>
                    <a:pt x="10" y="6"/>
                    <a:pt x="10" y="6"/>
                  </a:cubicBezTo>
                  <a:cubicBezTo>
                    <a:pt x="11" y="4"/>
                    <a:pt x="11" y="4"/>
                    <a:pt x="11" y="4"/>
                  </a:cubicBezTo>
                  <a:cubicBezTo>
                    <a:pt x="11" y="3"/>
                    <a:pt x="11" y="1"/>
                    <a:pt x="10" y="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14"/>
            <p:cNvSpPr>
              <a:spLocks/>
            </p:cNvSpPr>
            <p:nvPr/>
          </p:nvSpPr>
          <p:spPr bwMode="auto">
            <a:xfrm>
              <a:off x="9650413" y="4945072"/>
              <a:ext cx="673100" cy="390525"/>
            </a:xfrm>
            <a:custGeom>
              <a:avLst/>
              <a:gdLst>
                <a:gd name="T0" fmla="*/ 217 w 226"/>
                <a:gd name="T1" fmla="*/ 0 h 132"/>
                <a:gd name="T2" fmla="*/ 176 w 226"/>
                <a:gd name="T3" fmla="*/ 2 h 132"/>
                <a:gd name="T4" fmla="*/ 157 w 226"/>
                <a:gd name="T5" fmla="*/ 0 h 132"/>
                <a:gd name="T6" fmla="*/ 142 w 226"/>
                <a:gd name="T7" fmla="*/ 4 h 132"/>
                <a:gd name="T8" fmla="*/ 138 w 226"/>
                <a:gd name="T9" fmla="*/ 10 h 132"/>
                <a:gd name="T10" fmla="*/ 129 w 226"/>
                <a:gd name="T11" fmla="*/ 17 h 132"/>
                <a:gd name="T12" fmla="*/ 119 w 226"/>
                <a:gd name="T13" fmla="*/ 11 h 132"/>
                <a:gd name="T14" fmla="*/ 89 w 226"/>
                <a:gd name="T15" fmla="*/ 16 h 132"/>
                <a:gd name="T16" fmla="*/ 73 w 226"/>
                <a:gd name="T17" fmla="*/ 18 h 132"/>
                <a:gd name="T18" fmla="*/ 33 w 226"/>
                <a:gd name="T19" fmla="*/ 19 h 132"/>
                <a:gd name="T20" fmla="*/ 24 w 226"/>
                <a:gd name="T21" fmla="*/ 26 h 132"/>
                <a:gd name="T22" fmla="*/ 22 w 226"/>
                <a:gd name="T23" fmla="*/ 28 h 132"/>
                <a:gd name="T24" fmla="*/ 18 w 226"/>
                <a:gd name="T25" fmla="*/ 37 h 132"/>
                <a:gd name="T26" fmla="*/ 2 w 226"/>
                <a:gd name="T27" fmla="*/ 42 h 132"/>
                <a:gd name="T28" fmla="*/ 17 w 226"/>
                <a:gd name="T29" fmla="*/ 46 h 132"/>
                <a:gd name="T30" fmla="*/ 25 w 226"/>
                <a:gd name="T31" fmla="*/ 43 h 132"/>
                <a:gd name="T32" fmla="*/ 51 w 226"/>
                <a:gd name="T33" fmla="*/ 40 h 132"/>
                <a:gd name="T34" fmla="*/ 41 w 226"/>
                <a:gd name="T35" fmla="*/ 67 h 132"/>
                <a:gd name="T36" fmla="*/ 43 w 226"/>
                <a:gd name="T37" fmla="*/ 82 h 132"/>
                <a:gd name="T38" fmla="*/ 55 w 226"/>
                <a:gd name="T39" fmla="*/ 103 h 132"/>
                <a:gd name="T40" fmla="*/ 53 w 226"/>
                <a:gd name="T41" fmla="*/ 87 h 132"/>
                <a:gd name="T42" fmla="*/ 59 w 226"/>
                <a:gd name="T43" fmla="*/ 107 h 132"/>
                <a:gd name="T44" fmla="*/ 74 w 226"/>
                <a:gd name="T45" fmla="*/ 115 h 132"/>
                <a:gd name="T46" fmla="*/ 82 w 226"/>
                <a:gd name="T47" fmla="*/ 118 h 132"/>
                <a:gd name="T48" fmla="*/ 92 w 226"/>
                <a:gd name="T49" fmla="*/ 127 h 132"/>
                <a:gd name="T50" fmla="*/ 99 w 226"/>
                <a:gd name="T51" fmla="*/ 121 h 132"/>
                <a:gd name="T52" fmla="*/ 92 w 226"/>
                <a:gd name="T53" fmla="*/ 112 h 132"/>
                <a:gd name="T54" fmla="*/ 92 w 226"/>
                <a:gd name="T55" fmla="*/ 102 h 132"/>
                <a:gd name="T56" fmla="*/ 83 w 226"/>
                <a:gd name="T57" fmla="*/ 104 h 132"/>
                <a:gd name="T58" fmla="*/ 96 w 226"/>
                <a:gd name="T59" fmla="*/ 89 h 132"/>
                <a:gd name="T60" fmla="*/ 105 w 226"/>
                <a:gd name="T61" fmla="*/ 97 h 132"/>
                <a:gd name="T62" fmla="*/ 116 w 226"/>
                <a:gd name="T63" fmla="*/ 80 h 132"/>
                <a:gd name="T64" fmla="*/ 134 w 226"/>
                <a:gd name="T65" fmla="*/ 64 h 132"/>
                <a:gd name="T66" fmla="*/ 145 w 226"/>
                <a:gd name="T67" fmla="*/ 57 h 132"/>
                <a:gd name="T68" fmla="*/ 143 w 226"/>
                <a:gd name="T69" fmla="*/ 52 h 132"/>
                <a:gd name="T70" fmla="*/ 156 w 226"/>
                <a:gd name="T71" fmla="*/ 49 h 132"/>
                <a:gd name="T72" fmla="*/ 146 w 226"/>
                <a:gd name="T73" fmla="*/ 36 h 132"/>
                <a:gd name="T74" fmla="*/ 131 w 226"/>
                <a:gd name="T75" fmla="*/ 32 h 132"/>
                <a:gd name="T76" fmla="*/ 122 w 226"/>
                <a:gd name="T77" fmla="*/ 42 h 132"/>
                <a:gd name="T78" fmla="*/ 113 w 226"/>
                <a:gd name="T79" fmla="*/ 38 h 132"/>
                <a:gd name="T80" fmla="*/ 132 w 226"/>
                <a:gd name="T81" fmla="*/ 29 h 132"/>
                <a:gd name="T82" fmla="*/ 142 w 226"/>
                <a:gd name="T83" fmla="*/ 28 h 132"/>
                <a:gd name="T84" fmla="*/ 145 w 226"/>
                <a:gd name="T85" fmla="*/ 30 h 132"/>
                <a:gd name="T86" fmla="*/ 153 w 226"/>
                <a:gd name="T87" fmla="*/ 29 h 132"/>
                <a:gd name="T88" fmla="*/ 159 w 226"/>
                <a:gd name="T89" fmla="*/ 19 h 132"/>
                <a:gd name="T90" fmla="*/ 151 w 226"/>
                <a:gd name="T91" fmla="*/ 13 h 132"/>
                <a:gd name="T92" fmla="*/ 173 w 226"/>
                <a:gd name="T93" fmla="*/ 19 h 132"/>
                <a:gd name="T94" fmla="*/ 168 w 226"/>
                <a:gd name="T95" fmla="*/ 29 h 132"/>
                <a:gd name="T96" fmla="*/ 184 w 226"/>
                <a:gd name="T97" fmla="*/ 32 h 132"/>
                <a:gd name="T98" fmla="*/ 207 w 226"/>
                <a:gd name="T99" fmla="*/ 24 h 132"/>
                <a:gd name="T100" fmla="*/ 211 w 226"/>
                <a:gd name="T101" fmla="*/ 17 h 132"/>
                <a:gd name="T102" fmla="*/ 226 w 226"/>
                <a:gd name="T103"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 h="132">
                  <a:moveTo>
                    <a:pt x="224" y="2"/>
                  </a:moveTo>
                  <a:cubicBezTo>
                    <a:pt x="218" y="0"/>
                    <a:pt x="218" y="0"/>
                    <a:pt x="218" y="0"/>
                  </a:cubicBezTo>
                  <a:cubicBezTo>
                    <a:pt x="218" y="0"/>
                    <a:pt x="218" y="0"/>
                    <a:pt x="217" y="0"/>
                  </a:cubicBezTo>
                  <a:cubicBezTo>
                    <a:pt x="194" y="0"/>
                    <a:pt x="194" y="0"/>
                    <a:pt x="194" y="0"/>
                  </a:cubicBezTo>
                  <a:cubicBezTo>
                    <a:pt x="194" y="0"/>
                    <a:pt x="194" y="0"/>
                    <a:pt x="194" y="0"/>
                  </a:cubicBezTo>
                  <a:cubicBezTo>
                    <a:pt x="176" y="2"/>
                    <a:pt x="176" y="2"/>
                    <a:pt x="176" y="2"/>
                  </a:cubicBezTo>
                  <a:cubicBezTo>
                    <a:pt x="176" y="1"/>
                    <a:pt x="176" y="1"/>
                    <a:pt x="176" y="1"/>
                  </a:cubicBezTo>
                  <a:cubicBezTo>
                    <a:pt x="175" y="0"/>
                    <a:pt x="174" y="0"/>
                    <a:pt x="173" y="0"/>
                  </a:cubicBezTo>
                  <a:cubicBezTo>
                    <a:pt x="157" y="0"/>
                    <a:pt x="157" y="0"/>
                    <a:pt x="157" y="0"/>
                  </a:cubicBezTo>
                  <a:cubicBezTo>
                    <a:pt x="157" y="0"/>
                    <a:pt x="157" y="0"/>
                    <a:pt x="157" y="0"/>
                  </a:cubicBezTo>
                  <a:cubicBezTo>
                    <a:pt x="144" y="2"/>
                    <a:pt x="144" y="2"/>
                    <a:pt x="144" y="2"/>
                  </a:cubicBezTo>
                  <a:cubicBezTo>
                    <a:pt x="143" y="2"/>
                    <a:pt x="142" y="2"/>
                    <a:pt x="142" y="4"/>
                  </a:cubicBezTo>
                  <a:cubicBezTo>
                    <a:pt x="142" y="5"/>
                    <a:pt x="142" y="6"/>
                    <a:pt x="143" y="6"/>
                  </a:cubicBezTo>
                  <a:cubicBezTo>
                    <a:pt x="144" y="7"/>
                    <a:pt x="144" y="7"/>
                    <a:pt x="144" y="7"/>
                  </a:cubicBezTo>
                  <a:cubicBezTo>
                    <a:pt x="138" y="10"/>
                    <a:pt x="138" y="10"/>
                    <a:pt x="138" y="10"/>
                  </a:cubicBezTo>
                  <a:cubicBezTo>
                    <a:pt x="138" y="10"/>
                    <a:pt x="137" y="10"/>
                    <a:pt x="137" y="10"/>
                  </a:cubicBezTo>
                  <a:cubicBezTo>
                    <a:pt x="131" y="16"/>
                    <a:pt x="131" y="16"/>
                    <a:pt x="131" y="16"/>
                  </a:cubicBezTo>
                  <a:cubicBezTo>
                    <a:pt x="130" y="17"/>
                    <a:pt x="130" y="17"/>
                    <a:pt x="129" y="17"/>
                  </a:cubicBezTo>
                  <a:cubicBezTo>
                    <a:pt x="129" y="16"/>
                    <a:pt x="128" y="14"/>
                    <a:pt x="128" y="14"/>
                  </a:cubicBezTo>
                  <a:cubicBezTo>
                    <a:pt x="127" y="13"/>
                    <a:pt x="127" y="13"/>
                    <a:pt x="126" y="13"/>
                  </a:cubicBezTo>
                  <a:cubicBezTo>
                    <a:pt x="125" y="12"/>
                    <a:pt x="121" y="11"/>
                    <a:pt x="119" y="11"/>
                  </a:cubicBezTo>
                  <a:cubicBezTo>
                    <a:pt x="103" y="11"/>
                    <a:pt x="103" y="11"/>
                    <a:pt x="103" y="11"/>
                  </a:cubicBezTo>
                  <a:cubicBezTo>
                    <a:pt x="100" y="11"/>
                    <a:pt x="93" y="14"/>
                    <a:pt x="91" y="15"/>
                  </a:cubicBezTo>
                  <a:cubicBezTo>
                    <a:pt x="90" y="15"/>
                    <a:pt x="90" y="16"/>
                    <a:pt x="89" y="16"/>
                  </a:cubicBezTo>
                  <a:cubicBezTo>
                    <a:pt x="89" y="17"/>
                    <a:pt x="89" y="18"/>
                    <a:pt x="90" y="19"/>
                  </a:cubicBezTo>
                  <a:cubicBezTo>
                    <a:pt x="90" y="19"/>
                    <a:pt x="90" y="19"/>
                    <a:pt x="90" y="19"/>
                  </a:cubicBezTo>
                  <a:cubicBezTo>
                    <a:pt x="73" y="18"/>
                    <a:pt x="73" y="18"/>
                    <a:pt x="73" y="18"/>
                  </a:cubicBezTo>
                  <a:cubicBezTo>
                    <a:pt x="52" y="15"/>
                    <a:pt x="52" y="15"/>
                    <a:pt x="52" y="15"/>
                  </a:cubicBezTo>
                  <a:cubicBezTo>
                    <a:pt x="51" y="15"/>
                    <a:pt x="51" y="15"/>
                    <a:pt x="51" y="15"/>
                  </a:cubicBezTo>
                  <a:cubicBezTo>
                    <a:pt x="33" y="19"/>
                    <a:pt x="33" y="19"/>
                    <a:pt x="33" y="19"/>
                  </a:cubicBezTo>
                  <a:cubicBezTo>
                    <a:pt x="33" y="19"/>
                    <a:pt x="33" y="20"/>
                    <a:pt x="33" y="20"/>
                  </a:cubicBezTo>
                  <a:cubicBezTo>
                    <a:pt x="25" y="24"/>
                    <a:pt x="25" y="24"/>
                    <a:pt x="25" y="24"/>
                  </a:cubicBezTo>
                  <a:cubicBezTo>
                    <a:pt x="24" y="25"/>
                    <a:pt x="24" y="25"/>
                    <a:pt x="24" y="26"/>
                  </a:cubicBezTo>
                  <a:cubicBezTo>
                    <a:pt x="24" y="27"/>
                    <a:pt x="24" y="27"/>
                    <a:pt x="24" y="27"/>
                  </a:cubicBezTo>
                  <a:cubicBezTo>
                    <a:pt x="24" y="27"/>
                    <a:pt x="24" y="27"/>
                    <a:pt x="24" y="27"/>
                  </a:cubicBezTo>
                  <a:cubicBezTo>
                    <a:pt x="23" y="27"/>
                    <a:pt x="23" y="28"/>
                    <a:pt x="22" y="28"/>
                  </a:cubicBezTo>
                  <a:cubicBezTo>
                    <a:pt x="17" y="33"/>
                    <a:pt x="17" y="33"/>
                    <a:pt x="17" y="33"/>
                  </a:cubicBezTo>
                  <a:cubicBezTo>
                    <a:pt x="17" y="34"/>
                    <a:pt x="17" y="35"/>
                    <a:pt x="17" y="35"/>
                  </a:cubicBezTo>
                  <a:cubicBezTo>
                    <a:pt x="17" y="36"/>
                    <a:pt x="17" y="37"/>
                    <a:pt x="18" y="37"/>
                  </a:cubicBezTo>
                  <a:cubicBezTo>
                    <a:pt x="19" y="37"/>
                    <a:pt x="19" y="37"/>
                    <a:pt x="19" y="37"/>
                  </a:cubicBezTo>
                  <a:cubicBezTo>
                    <a:pt x="18" y="38"/>
                    <a:pt x="18" y="38"/>
                    <a:pt x="18" y="38"/>
                  </a:cubicBezTo>
                  <a:cubicBezTo>
                    <a:pt x="2" y="42"/>
                    <a:pt x="2" y="42"/>
                    <a:pt x="2" y="42"/>
                  </a:cubicBezTo>
                  <a:cubicBezTo>
                    <a:pt x="1" y="42"/>
                    <a:pt x="0" y="43"/>
                    <a:pt x="0" y="44"/>
                  </a:cubicBezTo>
                  <a:cubicBezTo>
                    <a:pt x="0" y="46"/>
                    <a:pt x="1" y="47"/>
                    <a:pt x="3" y="47"/>
                  </a:cubicBezTo>
                  <a:cubicBezTo>
                    <a:pt x="17" y="46"/>
                    <a:pt x="17" y="46"/>
                    <a:pt x="17" y="46"/>
                  </a:cubicBezTo>
                  <a:cubicBezTo>
                    <a:pt x="17" y="46"/>
                    <a:pt x="17" y="46"/>
                    <a:pt x="18" y="46"/>
                  </a:cubicBezTo>
                  <a:cubicBezTo>
                    <a:pt x="25" y="43"/>
                    <a:pt x="25" y="43"/>
                    <a:pt x="25" y="43"/>
                  </a:cubicBezTo>
                  <a:cubicBezTo>
                    <a:pt x="25" y="43"/>
                    <a:pt x="25" y="43"/>
                    <a:pt x="25" y="43"/>
                  </a:cubicBezTo>
                  <a:cubicBezTo>
                    <a:pt x="36" y="38"/>
                    <a:pt x="36" y="38"/>
                    <a:pt x="36" y="38"/>
                  </a:cubicBezTo>
                  <a:cubicBezTo>
                    <a:pt x="42" y="37"/>
                    <a:pt x="42" y="37"/>
                    <a:pt x="42" y="37"/>
                  </a:cubicBezTo>
                  <a:cubicBezTo>
                    <a:pt x="51" y="40"/>
                    <a:pt x="51" y="40"/>
                    <a:pt x="51" y="40"/>
                  </a:cubicBezTo>
                  <a:cubicBezTo>
                    <a:pt x="51" y="46"/>
                    <a:pt x="51" y="46"/>
                    <a:pt x="51" y="46"/>
                  </a:cubicBezTo>
                  <a:cubicBezTo>
                    <a:pt x="48" y="55"/>
                    <a:pt x="48" y="55"/>
                    <a:pt x="48" y="55"/>
                  </a:cubicBezTo>
                  <a:cubicBezTo>
                    <a:pt x="41" y="67"/>
                    <a:pt x="41" y="67"/>
                    <a:pt x="41" y="67"/>
                  </a:cubicBezTo>
                  <a:cubicBezTo>
                    <a:pt x="41" y="68"/>
                    <a:pt x="41" y="68"/>
                    <a:pt x="41" y="69"/>
                  </a:cubicBezTo>
                  <a:cubicBezTo>
                    <a:pt x="43" y="81"/>
                    <a:pt x="43" y="81"/>
                    <a:pt x="43" y="81"/>
                  </a:cubicBezTo>
                  <a:cubicBezTo>
                    <a:pt x="43" y="81"/>
                    <a:pt x="43" y="82"/>
                    <a:pt x="43" y="82"/>
                  </a:cubicBezTo>
                  <a:cubicBezTo>
                    <a:pt x="48" y="92"/>
                    <a:pt x="48" y="92"/>
                    <a:pt x="48" y="92"/>
                  </a:cubicBezTo>
                  <a:cubicBezTo>
                    <a:pt x="53" y="102"/>
                    <a:pt x="53" y="102"/>
                    <a:pt x="53" y="102"/>
                  </a:cubicBezTo>
                  <a:cubicBezTo>
                    <a:pt x="53" y="103"/>
                    <a:pt x="54" y="104"/>
                    <a:pt x="55" y="103"/>
                  </a:cubicBezTo>
                  <a:cubicBezTo>
                    <a:pt x="57" y="103"/>
                    <a:pt x="57" y="102"/>
                    <a:pt x="57" y="101"/>
                  </a:cubicBezTo>
                  <a:cubicBezTo>
                    <a:pt x="57" y="101"/>
                    <a:pt x="57" y="100"/>
                    <a:pt x="57" y="100"/>
                  </a:cubicBezTo>
                  <a:cubicBezTo>
                    <a:pt x="53" y="87"/>
                    <a:pt x="53" y="87"/>
                    <a:pt x="53" y="87"/>
                  </a:cubicBezTo>
                  <a:cubicBezTo>
                    <a:pt x="55" y="86"/>
                    <a:pt x="55" y="86"/>
                    <a:pt x="55" y="86"/>
                  </a:cubicBezTo>
                  <a:cubicBezTo>
                    <a:pt x="59" y="97"/>
                    <a:pt x="59" y="97"/>
                    <a:pt x="59" y="97"/>
                  </a:cubicBezTo>
                  <a:cubicBezTo>
                    <a:pt x="59" y="107"/>
                    <a:pt x="59" y="107"/>
                    <a:pt x="59" y="107"/>
                  </a:cubicBezTo>
                  <a:cubicBezTo>
                    <a:pt x="59" y="108"/>
                    <a:pt x="59" y="108"/>
                    <a:pt x="60" y="109"/>
                  </a:cubicBezTo>
                  <a:cubicBezTo>
                    <a:pt x="72" y="115"/>
                    <a:pt x="72" y="115"/>
                    <a:pt x="72" y="115"/>
                  </a:cubicBezTo>
                  <a:cubicBezTo>
                    <a:pt x="73" y="115"/>
                    <a:pt x="73" y="115"/>
                    <a:pt x="74" y="115"/>
                  </a:cubicBezTo>
                  <a:cubicBezTo>
                    <a:pt x="77" y="114"/>
                    <a:pt x="77" y="114"/>
                    <a:pt x="77" y="114"/>
                  </a:cubicBezTo>
                  <a:cubicBezTo>
                    <a:pt x="81" y="118"/>
                    <a:pt x="81" y="118"/>
                    <a:pt x="81" y="118"/>
                  </a:cubicBezTo>
                  <a:cubicBezTo>
                    <a:pt x="82" y="118"/>
                    <a:pt x="82" y="118"/>
                    <a:pt x="82" y="118"/>
                  </a:cubicBezTo>
                  <a:cubicBezTo>
                    <a:pt x="88" y="119"/>
                    <a:pt x="88" y="119"/>
                    <a:pt x="88" y="119"/>
                  </a:cubicBezTo>
                  <a:cubicBezTo>
                    <a:pt x="91" y="126"/>
                    <a:pt x="91" y="126"/>
                    <a:pt x="91" y="126"/>
                  </a:cubicBezTo>
                  <a:cubicBezTo>
                    <a:pt x="91" y="126"/>
                    <a:pt x="92" y="127"/>
                    <a:pt x="92" y="127"/>
                  </a:cubicBezTo>
                  <a:cubicBezTo>
                    <a:pt x="105" y="132"/>
                    <a:pt x="105" y="132"/>
                    <a:pt x="105" y="132"/>
                  </a:cubicBezTo>
                  <a:cubicBezTo>
                    <a:pt x="108" y="130"/>
                    <a:pt x="108" y="130"/>
                    <a:pt x="108" y="130"/>
                  </a:cubicBezTo>
                  <a:cubicBezTo>
                    <a:pt x="99" y="121"/>
                    <a:pt x="99" y="121"/>
                    <a:pt x="99" y="121"/>
                  </a:cubicBezTo>
                  <a:cubicBezTo>
                    <a:pt x="99" y="116"/>
                    <a:pt x="99" y="116"/>
                    <a:pt x="99" y="116"/>
                  </a:cubicBezTo>
                  <a:cubicBezTo>
                    <a:pt x="99" y="115"/>
                    <a:pt x="99" y="114"/>
                    <a:pt x="97" y="113"/>
                  </a:cubicBezTo>
                  <a:cubicBezTo>
                    <a:pt x="92" y="112"/>
                    <a:pt x="92" y="112"/>
                    <a:pt x="92" y="112"/>
                  </a:cubicBezTo>
                  <a:cubicBezTo>
                    <a:pt x="94" y="105"/>
                    <a:pt x="94" y="105"/>
                    <a:pt x="94" y="105"/>
                  </a:cubicBezTo>
                  <a:cubicBezTo>
                    <a:pt x="94" y="104"/>
                    <a:pt x="94" y="104"/>
                    <a:pt x="94" y="103"/>
                  </a:cubicBezTo>
                  <a:cubicBezTo>
                    <a:pt x="93" y="102"/>
                    <a:pt x="93" y="102"/>
                    <a:pt x="92" y="102"/>
                  </a:cubicBezTo>
                  <a:cubicBezTo>
                    <a:pt x="87" y="102"/>
                    <a:pt x="87" y="102"/>
                    <a:pt x="87" y="102"/>
                  </a:cubicBezTo>
                  <a:cubicBezTo>
                    <a:pt x="86" y="102"/>
                    <a:pt x="85" y="102"/>
                    <a:pt x="85" y="103"/>
                  </a:cubicBezTo>
                  <a:cubicBezTo>
                    <a:pt x="84" y="103"/>
                    <a:pt x="84" y="104"/>
                    <a:pt x="83" y="104"/>
                  </a:cubicBezTo>
                  <a:cubicBezTo>
                    <a:pt x="82" y="104"/>
                    <a:pt x="81" y="104"/>
                    <a:pt x="78" y="103"/>
                  </a:cubicBezTo>
                  <a:cubicBezTo>
                    <a:pt x="81" y="93"/>
                    <a:pt x="81" y="93"/>
                    <a:pt x="81" y="93"/>
                  </a:cubicBezTo>
                  <a:cubicBezTo>
                    <a:pt x="96" y="89"/>
                    <a:pt x="96" y="89"/>
                    <a:pt x="96" y="89"/>
                  </a:cubicBezTo>
                  <a:cubicBezTo>
                    <a:pt x="99" y="96"/>
                    <a:pt x="99" y="96"/>
                    <a:pt x="99" y="96"/>
                  </a:cubicBezTo>
                  <a:cubicBezTo>
                    <a:pt x="99" y="97"/>
                    <a:pt x="100" y="97"/>
                    <a:pt x="101" y="97"/>
                  </a:cubicBezTo>
                  <a:cubicBezTo>
                    <a:pt x="105" y="97"/>
                    <a:pt x="105" y="97"/>
                    <a:pt x="105" y="97"/>
                  </a:cubicBezTo>
                  <a:cubicBezTo>
                    <a:pt x="106" y="97"/>
                    <a:pt x="107" y="96"/>
                    <a:pt x="107" y="95"/>
                  </a:cubicBezTo>
                  <a:cubicBezTo>
                    <a:pt x="108" y="87"/>
                    <a:pt x="108" y="87"/>
                    <a:pt x="108" y="87"/>
                  </a:cubicBezTo>
                  <a:cubicBezTo>
                    <a:pt x="116" y="80"/>
                    <a:pt x="116" y="80"/>
                    <a:pt x="116" y="80"/>
                  </a:cubicBezTo>
                  <a:cubicBezTo>
                    <a:pt x="117" y="80"/>
                    <a:pt x="117" y="79"/>
                    <a:pt x="117" y="78"/>
                  </a:cubicBezTo>
                  <a:cubicBezTo>
                    <a:pt x="118" y="74"/>
                    <a:pt x="118" y="74"/>
                    <a:pt x="118" y="74"/>
                  </a:cubicBezTo>
                  <a:cubicBezTo>
                    <a:pt x="134" y="64"/>
                    <a:pt x="134" y="64"/>
                    <a:pt x="134" y="64"/>
                  </a:cubicBezTo>
                  <a:cubicBezTo>
                    <a:pt x="141" y="64"/>
                    <a:pt x="141" y="64"/>
                    <a:pt x="141" y="64"/>
                  </a:cubicBezTo>
                  <a:cubicBezTo>
                    <a:pt x="142" y="64"/>
                    <a:pt x="143" y="63"/>
                    <a:pt x="144" y="62"/>
                  </a:cubicBezTo>
                  <a:cubicBezTo>
                    <a:pt x="145" y="57"/>
                    <a:pt x="145" y="57"/>
                    <a:pt x="145" y="57"/>
                  </a:cubicBezTo>
                  <a:cubicBezTo>
                    <a:pt x="145" y="57"/>
                    <a:pt x="145" y="56"/>
                    <a:pt x="144" y="55"/>
                  </a:cubicBezTo>
                  <a:cubicBezTo>
                    <a:pt x="142" y="53"/>
                    <a:pt x="142" y="53"/>
                    <a:pt x="142" y="53"/>
                  </a:cubicBezTo>
                  <a:cubicBezTo>
                    <a:pt x="143" y="52"/>
                    <a:pt x="143" y="52"/>
                    <a:pt x="143" y="52"/>
                  </a:cubicBezTo>
                  <a:cubicBezTo>
                    <a:pt x="150" y="52"/>
                    <a:pt x="150" y="52"/>
                    <a:pt x="150" y="52"/>
                  </a:cubicBezTo>
                  <a:cubicBezTo>
                    <a:pt x="151" y="52"/>
                    <a:pt x="152" y="52"/>
                    <a:pt x="152" y="52"/>
                  </a:cubicBezTo>
                  <a:cubicBezTo>
                    <a:pt x="156" y="49"/>
                    <a:pt x="156" y="49"/>
                    <a:pt x="156" y="49"/>
                  </a:cubicBezTo>
                  <a:cubicBezTo>
                    <a:pt x="156" y="49"/>
                    <a:pt x="157" y="48"/>
                    <a:pt x="157" y="47"/>
                  </a:cubicBezTo>
                  <a:cubicBezTo>
                    <a:pt x="157" y="47"/>
                    <a:pt x="157" y="46"/>
                    <a:pt x="156" y="45"/>
                  </a:cubicBezTo>
                  <a:cubicBezTo>
                    <a:pt x="146" y="36"/>
                    <a:pt x="146" y="36"/>
                    <a:pt x="146" y="36"/>
                  </a:cubicBezTo>
                  <a:cubicBezTo>
                    <a:pt x="144" y="33"/>
                    <a:pt x="144" y="33"/>
                    <a:pt x="144" y="33"/>
                  </a:cubicBezTo>
                  <a:cubicBezTo>
                    <a:pt x="143" y="32"/>
                    <a:pt x="143" y="32"/>
                    <a:pt x="142" y="32"/>
                  </a:cubicBezTo>
                  <a:cubicBezTo>
                    <a:pt x="131" y="32"/>
                    <a:pt x="131" y="32"/>
                    <a:pt x="131" y="32"/>
                  </a:cubicBezTo>
                  <a:cubicBezTo>
                    <a:pt x="130" y="32"/>
                    <a:pt x="129" y="33"/>
                    <a:pt x="129" y="34"/>
                  </a:cubicBezTo>
                  <a:cubicBezTo>
                    <a:pt x="126" y="42"/>
                    <a:pt x="126" y="42"/>
                    <a:pt x="126" y="42"/>
                  </a:cubicBezTo>
                  <a:cubicBezTo>
                    <a:pt x="122" y="42"/>
                    <a:pt x="122" y="42"/>
                    <a:pt x="122" y="42"/>
                  </a:cubicBezTo>
                  <a:cubicBezTo>
                    <a:pt x="122" y="42"/>
                    <a:pt x="122" y="42"/>
                    <a:pt x="122" y="42"/>
                  </a:cubicBezTo>
                  <a:cubicBezTo>
                    <a:pt x="122" y="41"/>
                    <a:pt x="121" y="41"/>
                    <a:pt x="121" y="40"/>
                  </a:cubicBezTo>
                  <a:cubicBezTo>
                    <a:pt x="113" y="38"/>
                    <a:pt x="113" y="38"/>
                    <a:pt x="113" y="38"/>
                  </a:cubicBezTo>
                  <a:cubicBezTo>
                    <a:pt x="119" y="32"/>
                    <a:pt x="119" y="32"/>
                    <a:pt x="119" y="32"/>
                  </a:cubicBezTo>
                  <a:cubicBezTo>
                    <a:pt x="129" y="31"/>
                    <a:pt x="129" y="31"/>
                    <a:pt x="129" y="31"/>
                  </a:cubicBezTo>
                  <a:cubicBezTo>
                    <a:pt x="130" y="31"/>
                    <a:pt x="131" y="30"/>
                    <a:pt x="132" y="29"/>
                  </a:cubicBezTo>
                  <a:cubicBezTo>
                    <a:pt x="132" y="25"/>
                    <a:pt x="132" y="25"/>
                    <a:pt x="132" y="25"/>
                  </a:cubicBezTo>
                  <a:cubicBezTo>
                    <a:pt x="140" y="25"/>
                    <a:pt x="140" y="25"/>
                    <a:pt x="140" y="25"/>
                  </a:cubicBezTo>
                  <a:cubicBezTo>
                    <a:pt x="142" y="28"/>
                    <a:pt x="142" y="28"/>
                    <a:pt x="142" y="28"/>
                  </a:cubicBezTo>
                  <a:cubicBezTo>
                    <a:pt x="142" y="29"/>
                    <a:pt x="142" y="29"/>
                    <a:pt x="143" y="29"/>
                  </a:cubicBezTo>
                  <a:cubicBezTo>
                    <a:pt x="144" y="30"/>
                    <a:pt x="144" y="30"/>
                    <a:pt x="144" y="30"/>
                  </a:cubicBezTo>
                  <a:cubicBezTo>
                    <a:pt x="144" y="30"/>
                    <a:pt x="145" y="30"/>
                    <a:pt x="145" y="30"/>
                  </a:cubicBezTo>
                  <a:cubicBezTo>
                    <a:pt x="150" y="31"/>
                    <a:pt x="150" y="31"/>
                    <a:pt x="150" y="31"/>
                  </a:cubicBezTo>
                  <a:cubicBezTo>
                    <a:pt x="150" y="31"/>
                    <a:pt x="151" y="31"/>
                    <a:pt x="152" y="30"/>
                  </a:cubicBezTo>
                  <a:cubicBezTo>
                    <a:pt x="153" y="29"/>
                    <a:pt x="153" y="29"/>
                    <a:pt x="153" y="29"/>
                  </a:cubicBezTo>
                  <a:cubicBezTo>
                    <a:pt x="157" y="28"/>
                    <a:pt x="157" y="28"/>
                    <a:pt x="157" y="28"/>
                  </a:cubicBezTo>
                  <a:cubicBezTo>
                    <a:pt x="159" y="28"/>
                    <a:pt x="160" y="27"/>
                    <a:pt x="160" y="26"/>
                  </a:cubicBezTo>
                  <a:cubicBezTo>
                    <a:pt x="159" y="19"/>
                    <a:pt x="159" y="19"/>
                    <a:pt x="159" y="19"/>
                  </a:cubicBezTo>
                  <a:cubicBezTo>
                    <a:pt x="159" y="18"/>
                    <a:pt x="158" y="18"/>
                    <a:pt x="158" y="17"/>
                  </a:cubicBezTo>
                  <a:cubicBezTo>
                    <a:pt x="151" y="14"/>
                    <a:pt x="151" y="14"/>
                    <a:pt x="151" y="14"/>
                  </a:cubicBezTo>
                  <a:cubicBezTo>
                    <a:pt x="151" y="13"/>
                    <a:pt x="151" y="13"/>
                    <a:pt x="151" y="13"/>
                  </a:cubicBezTo>
                  <a:cubicBezTo>
                    <a:pt x="162" y="11"/>
                    <a:pt x="162" y="11"/>
                    <a:pt x="162" y="11"/>
                  </a:cubicBezTo>
                  <a:cubicBezTo>
                    <a:pt x="169" y="14"/>
                    <a:pt x="169" y="14"/>
                    <a:pt x="169" y="14"/>
                  </a:cubicBezTo>
                  <a:cubicBezTo>
                    <a:pt x="173" y="19"/>
                    <a:pt x="173" y="19"/>
                    <a:pt x="173" y="19"/>
                  </a:cubicBezTo>
                  <a:cubicBezTo>
                    <a:pt x="171" y="20"/>
                    <a:pt x="171" y="20"/>
                    <a:pt x="171" y="20"/>
                  </a:cubicBezTo>
                  <a:cubicBezTo>
                    <a:pt x="170" y="20"/>
                    <a:pt x="170" y="21"/>
                    <a:pt x="170" y="21"/>
                  </a:cubicBezTo>
                  <a:cubicBezTo>
                    <a:pt x="168" y="27"/>
                    <a:pt x="168" y="29"/>
                    <a:pt x="168" y="29"/>
                  </a:cubicBezTo>
                  <a:cubicBezTo>
                    <a:pt x="169" y="30"/>
                    <a:pt x="169" y="31"/>
                    <a:pt x="174" y="36"/>
                  </a:cubicBezTo>
                  <a:cubicBezTo>
                    <a:pt x="175" y="37"/>
                    <a:pt x="177" y="37"/>
                    <a:pt x="178" y="37"/>
                  </a:cubicBezTo>
                  <a:cubicBezTo>
                    <a:pt x="184" y="32"/>
                    <a:pt x="184" y="32"/>
                    <a:pt x="184" y="32"/>
                  </a:cubicBezTo>
                  <a:cubicBezTo>
                    <a:pt x="189" y="29"/>
                    <a:pt x="189" y="29"/>
                    <a:pt x="189" y="29"/>
                  </a:cubicBezTo>
                  <a:cubicBezTo>
                    <a:pt x="206" y="24"/>
                    <a:pt x="206" y="24"/>
                    <a:pt x="206" y="24"/>
                  </a:cubicBezTo>
                  <a:cubicBezTo>
                    <a:pt x="206" y="24"/>
                    <a:pt x="207" y="24"/>
                    <a:pt x="207" y="24"/>
                  </a:cubicBezTo>
                  <a:cubicBezTo>
                    <a:pt x="210" y="21"/>
                    <a:pt x="210" y="21"/>
                    <a:pt x="210" y="21"/>
                  </a:cubicBezTo>
                  <a:cubicBezTo>
                    <a:pt x="211" y="20"/>
                    <a:pt x="211" y="20"/>
                    <a:pt x="211" y="19"/>
                  </a:cubicBezTo>
                  <a:cubicBezTo>
                    <a:pt x="211" y="17"/>
                    <a:pt x="211" y="17"/>
                    <a:pt x="211" y="17"/>
                  </a:cubicBezTo>
                  <a:cubicBezTo>
                    <a:pt x="213" y="14"/>
                    <a:pt x="216" y="11"/>
                    <a:pt x="216" y="10"/>
                  </a:cubicBezTo>
                  <a:cubicBezTo>
                    <a:pt x="217" y="10"/>
                    <a:pt x="221" y="8"/>
                    <a:pt x="224" y="7"/>
                  </a:cubicBezTo>
                  <a:cubicBezTo>
                    <a:pt x="225" y="7"/>
                    <a:pt x="226" y="6"/>
                    <a:pt x="226" y="5"/>
                  </a:cubicBezTo>
                  <a:cubicBezTo>
                    <a:pt x="226" y="4"/>
                    <a:pt x="225" y="3"/>
                    <a:pt x="224" y="2"/>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15"/>
            <p:cNvSpPr>
              <a:spLocks/>
            </p:cNvSpPr>
            <p:nvPr/>
          </p:nvSpPr>
          <p:spPr bwMode="auto">
            <a:xfrm>
              <a:off x="10299700" y="5267334"/>
              <a:ext cx="244475" cy="371475"/>
            </a:xfrm>
            <a:custGeom>
              <a:avLst/>
              <a:gdLst>
                <a:gd name="T0" fmla="*/ 8 w 82"/>
                <a:gd name="T1" fmla="*/ 14 h 125"/>
                <a:gd name="T2" fmla="*/ 0 w 82"/>
                <a:gd name="T3" fmla="*/ 28 h 125"/>
                <a:gd name="T4" fmla="*/ 0 w 82"/>
                <a:gd name="T5" fmla="*/ 30 h 125"/>
                <a:gd name="T6" fmla="*/ 12 w 82"/>
                <a:gd name="T7" fmla="*/ 51 h 125"/>
                <a:gd name="T8" fmla="*/ 12 w 82"/>
                <a:gd name="T9" fmla="*/ 52 h 125"/>
                <a:gd name="T10" fmla="*/ 23 w 82"/>
                <a:gd name="T11" fmla="*/ 60 h 125"/>
                <a:gd name="T12" fmla="*/ 26 w 82"/>
                <a:gd name="T13" fmla="*/ 99 h 125"/>
                <a:gd name="T14" fmla="*/ 26 w 82"/>
                <a:gd name="T15" fmla="*/ 100 h 125"/>
                <a:gd name="T16" fmla="*/ 30 w 82"/>
                <a:gd name="T17" fmla="*/ 112 h 125"/>
                <a:gd name="T18" fmla="*/ 31 w 82"/>
                <a:gd name="T19" fmla="*/ 113 h 125"/>
                <a:gd name="T20" fmla="*/ 37 w 82"/>
                <a:gd name="T21" fmla="*/ 120 h 125"/>
                <a:gd name="T22" fmla="*/ 39 w 82"/>
                <a:gd name="T23" fmla="*/ 121 h 125"/>
                <a:gd name="T24" fmla="*/ 50 w 82"/>
                <a:gd name="T25" fmla="*/ 125 h 125"/>
                <a:gd name="T26" fmla="*/ 50 w 82"/>
                <a:gd name="T27" fmla="*/ 125 h 125"/>
                <a:gd name="T28" fmla="*/ 52 w 82"/>
                <a:gd name="T29" fmla="*/ 124 h 125"/>
                <a:gd name="T30" fmla="*/ 52 w 82"/>
                <a:gd name="T31" fmla="*/ 121 h 125"/>
                <a:gd name="T32" fmla="*/ 45 w 82"/>
                <a:gd name="T33" fmla="*/ 114 h 125"/>
                <a:gd name="T34" fmla="*/ 45 w 82"/>
                <a:gd name="T35" fmla="*/ 98 h 125"/>
                <a:gd name="T36" fmla="*/ 73 w 82"/>
                <a:gd name="T37" fmla="*/ 63 h 125"/>
                <a:gd name="T38" fmla="*/ 73 w 82"/>
                <a:gd name="T39" fmla="*/ 63 h 125"/>
                <a:gd name="T40" fmla="*/ 82 w 82"/>
                <a:gd name="T41" fmla="*/ 40 h 125"/>
                <a:gd name="T42" fmla="*/ 82 w 82"/>
                <a:gd name="T43" fmla="*/ 38 h 125"/>
                <a:gd name="T44" fmla="*/ 79 w 82"/>
                <a:gd name="T45" fmla="*/ 30 h 125"/>
                <a:gd name="T46" fmla="*/ 77 w 82"/>
                <a:gd name="T47" fmla="*/ 28 h 125"/>
                <a:gd name="T48" fmla="*/ 56 w 82"/>
                <a:gd name="T49" fmla="*/ 23 h 125"/>
                <a:gd name="T50" fmla="*/ 56 w 82"/>
                <a:gd name="T51" fmla="*/ 16 h 125"/>
                <a:gd name="T52" fmla="*/ 55 w 82"/>
                <a:gd name="T53" fmla="*/ 14 h 125"/>
                <a:gd name="T54" fmla="*/ 38 w 82"/>
                <a:gd name="T55" fmla="*/ 0 h 125"/>
                <a:gd name="T56" fmla="*/ 37 w 82"/>
                <a:gd name="T57" fmla="*/ 0 h 125"/>
                <a:gd name="T58" fmla="*/ 16 w 82"/>
                <a:gd name="T59" fmla="*/ 0 h 125"/>
                <a:gd name="T60" fmla="*/ 15 w 82"/>
                <a:gd name="T61" fmla="*/ 0 h 125"/>
                <a:gd name="T62" fmla="*/ 9 w 82"/>
                <a:gd name="T63" fmla="*/ 4 h 125"/>
                <a:gd name="T64" fmla="*/ 8 w 82"/>
                <a:gd name="T65" fmla="*/ 1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25">
                  <a:moveTo>
                    <a:pt x="8" y="14"/>
                  </a:moveTo>
                  <a:cubicBezTo>
                    <a:pt x="0" y="28"/>
                    <a:pt x="0" y="28"/>
                    <a:pt x="0" y="28"/>
                  </a:cubicBezTo>
                  <a:cubicBezTo>
                    <a:pt x="0" y="28"/>
                    <a:pt x="0" y="29"/>
                    <a:pt x="0" y="30"/>
                  </a:cubicBezTo>
                  <a:cubicBezTo>
                    <a:pt x="12" y="51"/>
                    <a:pt x="12" y="51"/>
                    <a:pt x="12" y="51"/>
                  </a:cubicBezTo>
                  <a:cubicBezTo>
                    <a:pt x="12" y="52"/>
                    <a:pt x="12" y="52"/>
                    <a:pt x="12" y="52"/>
                  </a:cubicBezTo>
                  <a:cubicBezTo>
                    <a:pt x="23" y="60"/>
                    <a:pt x="23" y="60"/>
                    <a:pt x="23" y="60"/>
                  </a:cubicBezTo>
                  <a:cubicBezTo>
                    <a:pt x="26" y="99"/>
                    <a:pt x="26" y="99"/>
                    <a:pt x="26" y="99"/>
                  </a:cubicBezTo>
                  <a:cubicBezTo>
                    <a:pt x="26" y="99"/>
                    <a:pt x="26" y="100"/>
                    <a:pt x="26" y="100"/>
                  </a:cubicBezTo>
                  <a:cubicBezTo>
                    <a:pt x="30" y="112"/>
                    <a:pt x="30" y="112"/>
                    <a:pt x="30" y="112"/>
                  </a:cubicBezTo>
                  <a:cubicBezTo>
                    <a:pt x="30" y="113"/>
                    <a:pt x="31" y="113"/>
                    <a:pt x="31" y="113"/>
                  </a:cubicBezTo>
                  <a:cubicBezTo>
                    <a:pt x="37" y="120"/>
                    <a:pt x="37" y="120"/>
                    <a:pt x="37" y="120"/>
                  </a:cubicBezTo>
                  <a:cubicBezTo>
                    <a:pt x="38" y="121"/>
                    <a:pt x="38" y="121"/>
                    <a:pt x="39" y="121"/>
                  </a:cubicBezTo>
                  <a:cubicBezTo>
                    <a:pt x="50" y="125"/>
                    <a:pt x="50" y="125"/>
                    <a:pt x="50" y="125"/>
                  </a:cubicBezTo>
                  <a:cubicBezTo>
                    <a:pt x="50" y="125"/>
                    <a:pt x="50" y="125"/>
                    <a:pt x="50" y="125"/>
                  </a:cubicBezTo>
                  <a:cubicBezTo>
                    <a:pt x="51" y="125"/>
                    <a:pt x="52" y="124"/>
                    <a:pt x="52" y="124"/>
                  </a:cubicBezTo>
                  <a:cubicBezTo>
                    <a:pt x="53" y="123"/>
                    <a:pt x="53" y="121"/>
                    <a:pt x="52" y="121"/>
                  </a:cubicBezTo>
                  <a:cubicBezTo>
                    <a:pt x="45" y="114"/>
                    <a:pt x="45" y="114"/>
                    <a:pt x="45" y="114"/>
                  </a:cubicBezTo>
                  <a:cubicBezTo>
                    <a:pt x="45" y="98"/>
                    <a:pt x="45" y="98"/>
                    <a:pt x="45" y="98"/>
                  </a:cubicBezTo>
                  <a:cubicBezTo>
                    <a:pt x="73" y="63"/>
                    <a:pt x="73" y="63"/>
                    <a:pt x="73" y="63"/>
                  </a:cubicBezTo>
                  <a:cubicBezTo>
                    <a:pt x="73" y="63"/>
                    <a:pt x="73" y="63"/>
                    <a:pt x="73" y="63"/>
                  </a:cubicBezTo>
                  <a:cubicBezTo>
                    <a:pt x="82" y="40"/>
                    <a:pt x="82" y="40"/>
                    <a:pt x="82" y="40"/>
                  </a:cubicBezTo>
                  <a:cubicBezTo>
                    <a:pt x="82" y="39"/>
                    <a:pt x="82" y="39"/>
                    <a:pt x="82" y="38"/>
                  </a:cubicBezTo>
                  <a:cubicBezTo>
                    <a:pt x="79" y="30"/>
                    <a:pt x="79" y="30"/>
                    <a:pt x="79" y="30"/>
                  </a:cubicBezTo>
                  <a:cubicBezTo>
                    <a:pt x="78" y="29"/>
                    <a:pt x="78" y="28"/>
                    <a:pt x="77" y="28"/>
                  </a:cubicBezTo>
                  <a:cubicBezTo>
                    <a:pt x="69" y="26"/>
                    <a:pt x="59" y="24"/>
                    <a:pt x="56" y="23"/>
                  </a:cubicBezTo>
                  <a:cubicBezTo>
                    <a:pt x="56" y="21"/>
                    <a:pt x="56" y="18"/>
                    <a:pt x="56" y="16"/>
                  </a:cubicBezTo>
                  <a:cubicBezTo>
                    <a:pt x="56" y="16"/>
                    <a:pt x="56" y="15"/>
                    <a:pt x="55" y="14"/>
                  </a:cubicBezTo>
                  <a:cubicBezTo>
                    <a:pt x="38" y="0"/>
                    <a:pt x="38" y="0"/>
                    <a:pt x="38" y="0"/>
                  </a:cubicBezTo>
                  <a:cubicBezTo>
                    <a:pt x="38" y="0"/>
                    <a:pt x="37" y="0"/>
                    <a:pt x="37" y="0"/>
                  </a:cubicBezTo>
                  <a:cubicBezTo>
                    <a:pt x="16" y="0"/>
                    <a:pt x="16" y="0"/>
                    <a:pt x="16" y="0"/>
                  </a:cubicBezTo>
                  <a:cubicBezTo>
                    <a:pt x="16" y="0"/>
                    <a:pt x="15" y="0"/>
                    <a:pt x="15" y="0"/>
                  </a:cubicBezTo>
                  <a:cubicBezTo>
                    <a:pt x="9" y="4"/>
                    <a:pt x="9" y="4"/>
                    <a:pt x="9" y="4"/>
                  </a:cubicBezTo>
                  <a:lnTo>
                    <a:pt x="8" y="1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0477472"/>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Scaling out the data tier: Guidance</a:t>
            </a:r>
          </a:p>
        </p:txBody>
      </p:sp>
      <p:sp>
        <p:nvSpPr>
          <p:cNvPr id="3" name="Rectangle 2"/>
          <p:cNvSpPr/>
          <p:nvPr/>
        </p:nvSpPr>
        <p:spPr>
          <a:xfrm>
            <a:off x="385589" y="1409030"/>
            <a:ext cx="11233248" cy="4898264"/>
          </a:xfrm>
          <a:prstGeom prst="rect">
            <a:avLst/>
          </a:prstGeom>
        </p:spPr>
        <p:txBody>
          <a:bodyPr wrap="square">
            <a:spAutoFit/>
          </a:bodyPr>
          <a:lstStyle/>
          <a:p>
            <a:pPr marL="285750" lvl="0" indent="-285750">
              <a:lnSpc>
                <a:spcPct val="90000"/>
              </a:lnSpc>
              <a:spcAft>
                <a:spcPts val="340"/>
              </a:spcAft>
              <a:buFont typeface="Arial" panose="020B0604020202020204" pitchFamily="34" charset="0"/>
              <a:buChar char="•"/>
              <a:defRPr/>
            </a:pPr>
            <a:r>
              <a:rPr lang="en-GB" sz="2400" b="1" dirty="0">
                <a:latin typeface="Segoe UI Light" pitchFamily="34" charset="0"/>
              </a:rPr>
              <a:t>Consider Archiving and Tiered blob storage patterns</a:t>
            </a:r>
          </a:p>
          <a:p>
            <a:pPr marL="285750" lvl="0" indent="-285750">
              <a:lnSpc>
                <a:spcPct val="90000"/>
              </a:lnSpc>
              <a:spcAft>
                <a:spcPts val="340"/>
              </a:spcAft>
              <a:buFont typeface="Arial" panose="020B0604020202020204" pitchFamily="34" charset="0"/>
              <a:buChar char="•"/>
              <a:defRPr/>
            </a:pPr>
            <a:endParaRPr lang="en-GB" sz="2400" b="1" dirty="0">
              <a:latin typeface="Segoe UI Light" pitchFamily="34" charset="0"/>
            </a:endParaRPr>
          </a:p>
          <a:p>
            <a:pPr marL="285750" lvl="0" indent="-285750">
              <a:lnSpc>
                <a:spcPct val="90000"/>
              </a:lnSpc>
              <a:spcAft>
                <a:spcPts val="340"/>
              </a:spcAft>
              <a:buFont typeface="Arial" panose="020B0604020202020204" pitchFamily="34" charset="0"/>
              <a:buChar char="•"/>
              <a:defRPr/>
            </a:pPr>
            <a:r>
              <a:rPr lang="en-GB" sz="2400" b="1" dirty="0">
                <a:latin typeface="Segoe UI Light" pitchFamily="34" charset="0"/>
              </a:rPr>
              <a:t>Hot and cool blob storage</a:t>
            </a:r>
          </a:p>
          <a:p>
            <a:endParaRPr lang="en-GB" sz="2400" dirty="0"/>
          </a:p>
          <a:p>
            <a:pPr marL="285750" indent="-285750">
              <a:buFont typeface="Arial" panose="020B0604020202020204" pitchFamily="34" charset="0"/>
              <a:buChar char="•"/>
            </a:pPr>
            <a:r>
              <a:rPr lang="en-GB" sz="2400" dirty="0"/>
              <a:t>Horizontal partitioning and sharding patterns.</a:t>
            </a:r>
          </a:p>
          <a:p>
            <a:endParaRPr lang="en-GB" sz="2400" dirty="0"/>
          </a:p>
          <a:p>
            <a:pPr marL="285750" indent="-285750">
              <a:buFont typeface="Arial" panose="020B0604020202020204" pitchFamily="34" charset="0"/>
              <a:buChar char="•"/>
            </a:pPr>
            <a:r>
              <a:rPr lang="en-GB" sz="2400" dirty="0"/>
              <a:t>Azure SQL Data Warehouse is billed by runtime compute + storage, and can be paused.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Azure SQL Database Elastic Pools can be used to leverage the Compute Resource Consolidation pattern in a BILLING context.</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Choose the right type of storage.</a:t>
            </a:r>
          </a:p>
        </p:txBody>
      </p:sp>
    </p:spTree>
    <p:extLst>
      <p:ext uri="{BB962C8B-B14F-4D97-AF65-F5344CB8AC3E}">
        <p14:creationId xmlns:p14="http://schemas.microsoft.com/office/powerpoint/2010/main" val="22358775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dirty="0">
                <a:solidFill>
                  <a:schemeClr val="tx1"/>
                </a:solidFill>
              </a:rPr>
              <a:t>Scale Units and profiling</a:t>
            </a:r>
            <a:br>
              <a:rPr lang="en-GB" dirty="0">
                <a:solidFill>
                  <a:schemeClr val="tx1"/>
                </a:solidFill>
              </a:rPr>
            </a:br>
            <a:br>
              <a:rPr lang="en-GB" dirty="0">
                <a:solidFill>
                  <a:schemeClr val="tx1"/>
                </a:solidFill>
              </a:rPr>
            </a:br>
            <a:r>
              <a:rPr lang="en-US" sz="4800" dirty="0"/>
              <a:t>What is the smallest unit of scale I can deploy ?</a:t>
            </a:r>
            <a:endParaRPr lang="en-US" sz="3200" dirty="0">
              <a:solidFill>
                <a:schemeClr val="tx1"/>
              </a:solidFill>
            </a:endParaRPr>
          </a:p>
        </p:txBody>
      </p:sp>
    </p:spTree>
    <p:extLst>
      <p:ext uri="{BB962C8B-B14F-4D97-AF65-F5344CB8AC3E}">
        <p14:creationId xmlns:p14="http://schemas.microsoft.com/office/powerpoint/2010/main" val="39403182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1292662"/>
          </a:xfrm>
        </p:spPr>
        <p:txBody>
          <a:bodyPr/>
          <a:lstStyle/>
          <a:p>
            <a:r>
              <a:rPr lang="en-GB" sz="4000" b="1" dirty="0"/>
              <a:t>VM Scale Sets, Azure App Service, Azure Functions</a:t>
            </a:r>
            <a:br>
              <a:rPr lang="en-GB" sz="4000" b="1" dirty="0"/>
            </a:br>
            <a:r>
              <a:rPr lang="en-GB" sz="4000" b="1" dirty="0"/>
              <a:t>and decreasing scaling latency</a:t>
            </a:r>
          </a:p>
        </p:txBody>
      </p:sp>
      <p:sp>
        <p:nvSpPr>
          <p:cNvPr id="3" name="Rectangle 2"/>
          <p:cNvSpPr/>
          <p:nvPr/>
        </p:nvSpPr>
        <p:spPr>
          <a:xfrm>
            <a:off x="385589" y="1769070"/>
            <a:ext cx="11233248" cy="4478149"/>
          </a:xfrm>
          <a:prstGeom prst="rect">
            <a:avLst/>
          </a:prstGeom>
        </p:spPr>
        <p:txBody>
          <a:bodyPr wrap="square">
            <a:spAutoFit/>
          </a:bodyPr>
          <a:lstStyle/>
          <a:p>
            <a:pPr marL="342900" lvl="0" indent="-342900">
              <a:lnSpc>
                <a:spcPct val="90000"/>
              </a:lnSpc>
              <a:spcAft>
                <a:spcPts val="340"/>
              </a:spcAft>
              <a:buFont typeface="Arial" panose="020B0604020202020204" pitchFamily="34" charset="0"/>
              <a:buChar char="•"/>
              <a:defRPr/>
            </a:pPr>
            <a:r>
              <a:rPr lang="en-GB" sz="2400" b="1" dirty="0">
                <a:latin typeface="+mj-lt"/>
              </a:rPr>
              <a:t>Seriously consider the differences in terms of speed of deployment and scaling in your architecture between ‘Classic’ IaaS, Auto-Scaling IaaS (VM Scale Sets) and Azure App Service. </a:t>
            </a:r>
          </a:p>
          <a:p>
            <a:pPr marL="285750" lvl="0" indent="-285750">
              <a:lnSpc>
                <a:spcPct val="90000"/>
              </a:lnSpc>
              <a:spcAft>
                <a:spcPts val="340"/>
              </a:spcAft>
              <a:buFont typeface="Arial" panose="020B0604020202020204" pitchFamily="34" charset="0"/>
              <a:buChar char="•"/>
              <a:defRPr/>
            </a:pPr>
            <a:endParaRPr lang="en-GB" sz="2400" dirty="0">
              <a:latin typeface="+mj-lt"/>
            </a:endParaRPr>
          </a:p>
          <a:p>
            <a:pPr marL="285750" lvl="0" indent="-285750">
              <a:lnSpc>
                <a:spcPct val="90000"/>
              </a:lnSpc>
              <a:spcAft>
                <a:spcPts val="340"/>
              </a:spcAft>
              <a:buFont typeface="Arial" panose="020B0604020202020204" pitchFamily="34" charset="0"/>
              <a:buChar char="•"/>
              <a:defRPr/>
            </a:pPr>
            <a:r>
              <a:rPr lang="en-GB" sz="2400" b="1" dirty="0">
                <a:solidFill>
                  <a:srgbClr val="002050"/>
                </a:solidFill>
                <a:latin typeface="+mj-lt"/>
              </a:rPr>
              <a:t>The faster you can spin up a new instance to handle demand, </a:t>
            </a:r>
            <a:r>
              <a:rPr lang="en-GB" sz="2800" b="1" i="1" dirty="0">
                <a:solidFill>
                  <a:srgbClr val="002050"/>
                </a:solidFill>
                <a:latin typeface="+mj-lt"/>
              </a:rPr>
              <a:t>the smaller your minimum size of scale unit can be.</a:t>
            </a:r>
          </a:p>
          <a:p>
            <a:pPr marL="285750" lvl="0" indent="-285750">
              <a:lnSpc>
                <a:spcPct val="90000"/>
              </a:lnSpc>
              <a:spcAft>
                <a:spcPts val="340"/>
              </a:spcAft>
              <a:buFont typeface="Arial" panose="020B0604020202020204" pitchFamily="34" charset="0"/>
              <a:buChar char="•"/>
              <a:defRPr/>
            </a:pPr>
            <a:endParaRPr lang="en-GB" sz="2400" dirty="0">
              <a:latin typeface="+mj-lt"/>
            </a:endParaRPr>
          </a:p>
          <a:p>
            <a:pPr marL="285750" lvl="0" indent="-285750">
              <a:lnSpc>
                <a:spcPct val="90000"/>
              </a:lnSpc>
              <a:spcAft>
                <a:spcPts val="340"/>
              </a:spcAft>
              <a:buFont typeface="Arial" panose="020B0604020202020204" pitchFamily="34" charset="0"/>
              <a:buChar char="•"/>
              <a:defRPr/>
            </a:pPr>
            <a:r>
              <a:rPr lang="en-GB" sz="2400" b="1" dirty="0">
                <a:latin typeface="+mj-lt"/>
              </a:rPr>
              <a:t>The design of your service is key here, the better it queues and copes with spikes in demand, </a:t>
            </a:r>
            <a:r>
              <a:rPr lang="en-GB" sz="2400" b="1" i="1" dirty="0">
                <a:latin typeface="+mj-lt"/>
              </a:rPr>
              <a:t>the smaller your scale unit can be.</a:t>
            </a:r>
          </a:p>
          <a:p>
            <a:pPr marL="285750" lvl="0" indent="-285750">
              <a:lnSpc>
                <a:spcPct val="90000"/>
              </a:lnSpc>
              <a:spcAft>
                <a:spcPts val="340"/>
              </a:spcAft>
              <a:buFont typeface="Arial" panose="020B0604020202020204" pitchFamily="34" charset="0"/>
              <a:buChar char="•"/>
              <a:defRPr/>
            </a:pPr>
            <a:endParaRPr lang="en-GB" sz="2400" dirty="0">
              <a:latin typeface="+mj-lt"/>
            </a:endParaRPr>
          </a:p>
          <a:p>
            <a:pPr marL="285750" lvl="0" indent="-285750">
              <a:lnSpc>
                <a:spcPct val="90000"/>
              </a:lnSpc>
              <a:spcAft>
                <a:spcPts val="340"/>
              </a:spcAft>
              <a:buFont typeface="Arial" panose="020B0604020202020204" pitchFamily="34" charset="0"/>
              <a:buChar char="•"/>
              <a:defRPr/>
            </a:pPr>
            <a:r>
              <a:rPr lang="en-GB" sz="2400" b="1" dirty="0">
                <a:latin typeface="+mj-lt"/>
              </a:rPr>
              <a:t>If you don’t want to care about scale units and just want commodity compute, look to Azure Functions to host your services. </a:t>
            </a:r>
          </a:p>
        </p:txBody>
      </p:sp>
    </p:spTree>
    <p:extLst>
      <p:ext uri="{BB962C8B-B14F-4D97-AF65-F5344CB8AC3E}">
        <p14:creationId xmlns:p14="http://schemas.microsoft.com/office/powerpoint/2010/main" val="2840160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11887200" cy="738664"/>
          </a:xfrm>
        </p:spPr>
        <p:txBody>
          <a:bodyPr/>
          <a:lstStyle/>
          <a:p>
            <a:r>
              <a:rPr lang="en-GB" sz="4000" b="1" dirty="0"/>
              <a:t>Autoscaling – Stop wasting resources !</a:t>
            </a:r>
          </a:p>
        </p:txBody>
      </p:sp>
      <p:sp>
        <p:nvSpPr>
          <p:cNvPr id="3" name="Rectangle 2"/>
          <p:cNvSpPr/>
          <p:nvPr/>
        </p:nvSpPr>
        <p:spPr>
          <a:xfrm>
            <a:off x="385589" y="1048990"/>
            <a:ext cx="11743184" cy="5533823"/>
          </a:xfrm>
          <a:prstGeom prst="rect">
            <a:avLst/>
          </a:prstGeom>
          <a:solidFill>
            <a:schemeClr val="accent4"/>
          </a:solidFill>
        </p:spPr>
        <p:txBody>
          <a:bodyPr wrap="square">
            <a:spAutoFit/>
          </a:bodyPr>
          <a:lstStyle/>
          <a:p>
            <a:pPr marL="342900" lvl="0" indent="-342900">
              <a:lnSpc>
                <a:spcPct val="90000"/>
              </a:lnSpc>
              <a:spcAft>
                <a:spcPts val="340"/>
              </a:spcAft>
              <a:buFont typeface="Arial" panose="020B0604020202020204" pitchFamily="34" charset="0"/>
              <a:buChar char="•"/>
              <a:defRPr/>
            </a:pPr>
            <a:r>
              <a:rPr lang="en-GB" sz="2800" dirty="0">
                <a:solidFill>
                  <a:srgbClr val="002060"/>
                </a:solidFill>
              </a:rPr>
              <a:t>Azure Virtual Machines</a:t>
            </a:r>
          </a:p>
          <a:p>
            <a:pPr lvl="1">
              <a:lnSpc>
                <a:spcPct val="90000"/>
              </a:lnSpc>
              <a:spcAft>
                <a:spcPts val="340"/>
              </a:spcAft>
              <a:defRPr/>
            </a:pPr>
            <a:endParaRPr lang="en-GB" sz="1600" dirty="0"/>
          </a:p>
          <a:p>
            <a:pPr lvl="1">
              <a:lnSpc>
                <a:spcPct val="90000"/>
              </a:lnSpc>
              <a:spcAft>
                <a:spcPts val="340"/>
              </a:spcAft>
              <a:defRPr/>
            </a:pPr>
            <a:r>
              <a:rPr lang="en-GB" sz="1600" dirty="0"/>
              <a:t>No automatic scaling is provided out of the box, you can roll your own to spin pre-provisioned VMs up and down using Azure Automation and the ARM APIs if you need to.</a:t>
            </a:r>
          </a:p>
          <a:p>
            <a:pPr marL="342900" lvl="0" indent="-342900">
              <a:lnSpc>
                <a:spcPct val="90000"/>
              </a:lnSpc>
              <a:spcAft>
                <a:spcPts val="340"/>
              </a:spcAft>
              <a:buFont typeface="Arial" panose="020B0604020202020204" pitchFamily="34" charset="0"/>
              <a:buChar char="•"/>
              <a:defRPr/>
            </a:pPr>
            <a:endParaRPr lang="en-GB" sz="1600" dirty="0"/>
          </a:p>
          <a:p>
            <a:pPr marL="342900" lvl="0" indent="-342900">
              <a:lnSpc>
                <a:spcPct val="90000"/>
              </a:lnSpc>
              <a:spcAft>
                <a:spcPts val="340"/>
              </a:spcAft>
              <a:buFont typeface="Arial" panose="020B0604020202020204" pitchFamily="34" charset="0"/>
              <a:buChar char="•"/>
              <a:defRPr/>
            </a:pPr>
            <a:r>
              <a:rPr lang="en-GB" sz="2800" dirty="0">
                <a:solidFill>
                  <a:srgbClr val="002060"/>
                </a:solidFill>
              </a:rPr>
              <a:t>Virtual Machine Scale Sets</a:t>
            </a:r>
          </a:p>
          <a:p>
            <a:pPr marL="342900" lvl="0" indent="-342900">
              <a:lnSpc>
                <a:spcPct val="90000"/>
              </a:lnSpc>
              <a:spcAft>
                <a:spcPts val="340"/>
              </a:spcAft>
              <a:buFont typeface="Arial" panose="020B0604020202020204" pitchFamily="34" charset="0"/>
              <a:buChar char="•"/>
              <a:defRPr/>
            </a:pPr>
            <a:endParaRPr lang="en-GB" sz="1600" dirty="0">
              <a:latin typeface="+mj-lt"/>
            </a:endParaRPr>
          </a:p>
          <a:p>
            <a:pPr lvl="1">
              <a:lnSpc>
                <a:spcPct val="90000"/>
              </a:lnSpc>
              <a:spcAft>
                <a:spcPts val="340"/>
              </a:spcAft>
              <a:defRPr/>
            </a:pPr>
            <a:r>
              <a:rPr lang="en-GB" sz="1600" b="1" dirty="0">
                <a:latin typeface="+mj-lt"/>
              </a:rPr>
              <a:t>Autoscaling rules are set to build / boot up new VMs and auto-add them to the load balancer in response to  demand and trigger levels.</a:t>
            </a:r>
          </a:p>
          <a:p>
            <a:pPr marL="285750" lvl="0" indent="-285750">
              <a:lnSpc>
                <a:spcPct val="90000"/>
              </a:lnSpc>
              <a:spcAft>
                <a:spcPts val="340"/>
              </a:spcAft>
              <a:buFont typeface="Arial" panose="020B0604020202020204" pitchFamily="34" charset="0"/>
              <a:buChar char="•"/>
              <a:defRPr/>
            </a:pPr>
            <a:endParaRPr lang="en-GB" sz="1600" dirty="0">
              <a:latin typeface="+mj-lt"/>
            </a:endParaRPr>
          </a:p>
          <a:p>
            <a:pPr marL="285750" lvl="0" indent="-285750">
              <a:lnSpc>
                <a:spcPct val="90000"/>
              </a:lnSpc>
              <a:spcAft>
                <a:spcPts val="340"/>
              </a:spcAft>
              <a:buFont typeface="Arial" panose="020B0604020202020204" pitchFamily="34" charset="0"/>
              <a:buChar char="•"/>
              <a:defRPr/>
            </a:pPr>
            <a:r>
              <a:rPr lang="en-GB" sz="2800" dirty="0">
                <a:solidFill>
                  <a:srgbClr val="002060"/>
                </a:solidFill>
              </a:rPr>
              <a:t>Azure App Service + Webjobs</a:t>
            </a:r>
          </a:p>
          <a:p>
            <a:pPr marL="285750" lvl="0" indent="-285750">
              <a:lnSpc>
                <a:spcPct val="90000"/>
              </a:lnSpc>
              <a:spcAft>
                <a:spcPts val="340"/>
              </a:spcAft>
              <a:buFont typeface="Arial" panose="020B0604020202020204" pitchFamily="34" charset="0"/>
              <a:buChar char="•"/>
              <a:defRPr/>
            </a:pPr>
            <a:endParaRPr lang="en-GB" sz="1600" dirty="0"/>
          </a:p>
          <a:p>
            <a:pPr lvl="1">
              <a:lnSpc>
                <a:spcPct val="90000"/>
              </a:lnSpc>
              <a:spcAft>
                <a:spcPts val="340"/>
              </a:spcAft>
              <a:defRPr/>
            </a:pPr>
            <a:r>
              <a:rPr lang="en-GB" sz="1600" b="1" dirty="0">
                <a:latin typeface="+mj-lt"/>
              </a:rPr>
              <a:t>A pre-built, pre-booted machine is pulled in from a pool of available machines and we simply spin up a w3wp.exe process running your app against a shared disk location. (As such autoscaling is almost instantaneous with app service).</a:t>
            </a:r>
          </a:p>
          <a:p>
            <a:pPr marL="285750" lvl="0" indent="-285750">
              <a:lnSpc>
                <a:spcPct val="90000"/>
              </a:lnSpc>
              <a:spcAft>
                <a:spcPts val="340"/>
              </a:spcAft>
              <a:buFont typeface="Arial" panose="020B0604020202020204" pitchFamily="34" charset="0"/>
              <a:buChar char="•"/>
              <a:defRPr/>
            </a:pPr>
            <a:endParaRPr lang="en-GB" sz="1600" dirty="0">
              <a:latin typeface="+mj-lt"/>
            </a:endParaRPr>
          </a:p>
          <a:p>
            <a:pPr marL="285750" lvl="0" indent="-285750">
              <a:lnSpc>
                <a:spcPct val="90000"/>
              </a:lnSpc>
              <a:spcAft>
                <a:spcPts val="340"/>
              </a:spcAft>
              <a:buFont typeface="Arial" panose="020B0604020202020204" pitchFamily="34" charset="0"/>
              <a:buChar char="•"/>
              <a:defRPr/>
            </a:pPr>
            <a:r>
              <a:rPr lang="en-GB" sz="2800" b="1" dirty="0">
                <a:solidFill>
                  <a:srgbClr val="002060"/>
                </a:solidFill>
                <a:latin typeface="+mj-lt"/>
              </a:rPr>
              <a:t>Azure Functions </a:t>
            </a:r>
          </a:p>
          <a:p>
            <a:pPr marL="285750" lvl="0" indent="-285750">
              <a:lnSpc>
                <a:spcPct val="90000"/>
              </a:lnSpc>
              <a:spcAft>
                <a:spcPts val="340"/>
              </a:spcAft>
              <a:buFont typeface="Arial" panose="020B0604020202020204" pitchFamily="34" charset="0"/>
              <a:buChar char="•"/>
              <a:defRPr/>
            </a:pPr>
            <a:endParaRPr lang="en-GB" b="1" dirty="0">
              <a:latin typeface="+mj-lt"/>
            </a:endParaRPr>
          </a:p>
          <a:p>
            <a:pPr lvl="1">
              <a:lnSpc>
                <a:spcPct val="90000"/>
              </a:lnSpc>
              <a:spcAft>
                <a:spcPts val="340"/>
              </a:spcAft>
              <a:defRPr/>
            </a:pPr>
            <a:r>
              <a:rPr lang="en-GB" sz="1600" b="1" dirty="0">
                <a:latin typeface="+mj-lt"/>
              </a:rPr>
              <a:t>As per app service above, but your function app can be set to use a ‘consumption plan’ where your app is provisioned on demand to a large farm of standby servers and you are billed only for what you consume in terms of compute and memory usage. </a:t>
            </a:r>
          </a:p>
        </p:txBody>
      </p:sp>
    </p:spTree>
    <p:extLst>
      <p:ext uri="{BB962C8B-B14F-4D97-AF65-F5344CB8AC3E}">
        <p14:creationId xmlns:p14="http://schemas.microsoft.com/office/powerpoint/2010/main" val="18004456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11887200" cy="738664"/>
          </a:xfrm>
        </p:spPr>
        <p:txBody>
          <a:bodyPr/>
          <a:lstStyle/>
          <a:p>
            <a:r>
              <a:rPr lang="en-GB" sz="4000" b="1" dirty="0"/>
              <a:t>Autoscaling – Stop wasting resources !</a:t>
            </a:r>
          </a:p>
        </p:txBody>
      </p:sp>
      <p:sp>
        <p:nvSpPr>
          <p:cNvPr id="3" name="Rectangle 2"/>
          <p:cNvSpPr/>
          <p:nvPr/>
        </p:nvSpPr>
        <p:spPr>
          <a:xfrm>
            <a:off x="385589" y="1048990"/>
            <a:ext cx="11743184" cy="5533823"/>
          </a:xfrm>
          <a:prstGeom prst="rect">
            <a:avLst/>
          </a:prstGeom>
          <a:solidFill>
            <a:schemeClr val="accent4"/>
          </a:solidFill>
        </p:spPr>
        <p:txBody>
          <a:bodyPr wrap="square">
            <a:spAutoFit/>
          </a:bodyPr>
          <a:lstStyle/>
          <a:p>
            <a:pPr marL="342900" lvl="0" indent="-342900">
              <a:lnSpc>
                <a:spcPct val="90000"/>
              </a:lnSpc>
              <a:spcAft>
                <a:spcPts val="340"/>
              </a:spcAft>
              <a:buFont typeface="Arial" panose="020B0604020202020204" pitchFamily="34" charset="0"/>
              <a:buChar char="•"/>
              <a:defRPr/>
            </a:pPr>
            <a:r>
              <a:rPr lang="en-GB" sz="2800" dirty="0">
                <a:solidFill>
                  <a:srgbClr val="002060"/>
                </a:solidFill>
              </a:rPr>
              <a:t>Azure Virtual Machines</a:t>
            </a:r>
          </a:p>
          <a:p>
            <a:pPr lvl="1">
              <a:lnSpc>
                <a:spcPct val="90000"/>
              </a:lnSpc>
              <a:spcAft>
                <a:spcPts val="340"/>
              </a:spcAft>
              <a:defRPr/>
            </a:pPr>
            <a:endParaRPr lang="en-GB" sz="1600" dirty="0"/>
          </a:p>
          <a:p>
            <a:pPr lvl="1">
              <a:lnSpc>
                <a:spcPct val="90000"/>
              </a:lnSpc>
              <a:spcAft>
                <a:spcPts val="340"/>
              </a:spcAft>
              <a:defRPr/>
            </a:pPr>
            <a:r>
              <a:rPr lang="en-GB" sz="1600" dirty="0"/>
              <a:t>No automatic scaling is provided out of the box, you can roll your own to spin pre-provisioned VMs up and down using Azure Automation and the ARM APIs if you need to.</a:t>
            </a:r>
          </a:p>
          <a:p>
            <a:pPr marL="342900" lvl="0" indent="-342900">
              <a:lnSpc>
                <a:spcPct val="90000"/>
              </a:lnSpc>
              <a:spcAft>
                <a:spcPts val="340"/>
              </a:spcAft>
              <a:buFont typeface="Arial" panose="020B0604020202020204" pitchFamily="34" charset="0"/>
              <a:buChar char="•"/>
              <a:defRPr/>
            </a:pPr>
            <a:endParaRPr lang="en-GB" sz="1600" dirty="0"/>
          </a:p>
          <a:p>
            <a:pPr marL="342900" lvl="0" indent="-342900">
              <a:lnSpc>
                <a:spcPct val="90000"/>
              </a:lnSpc>
              <a:spcAft>
                <a:spcPts val="340"/>
              </a:spcAft>
              <a:buFont typeface="Arial" panose="020B0604020202020204" pitchFamily="34" charset="0"/>
              <a:buChar char="•"/>
              <a:defRPr/>
            </a:pPr>
            <a:r>
              <a:rPr lang="en-GB" sz="2800" dirty="0">
                <a:solidFill>
                  <a:srgbClr val="002060"/>
                </a:solidFill>
              </a:rPr>
              <a:t>Virtual Machine Scale Sets</a:t>
            </a:r>
          </a:p>
          <a:p>
            <a:pPr marL="342900" lvl="0" indent="-342900">
              <a:lnSpc>
                <a:spcPct val="90000"/>
              </a:lnSpc>
              <a:spcAft>
                <a:spcPts val="340"/>
              </a:spcAft>
              <a:buFont typeface="Arial" panose="020B0604020202020204" pitchFamily="34" charset="0"/>
              <a:buChar char="•"/>
              <a:defRPr/>
            </a:pPr>
            <a:endParaRPr lang="en-GB" sz="1600" dirty="0">
              <a:latin typeface="+mj-lt"/>
            </a:endParaRPr>
          </a:p>
          <a:p>
            <a:pPr lvl="1">
              <a:lnSpc>
                <a:spcPct val="90000"/>
              </a:lnSpc>
              <a:spcAft>
                <a:spcPts val="340"/>
              </a:spcAft>
              <a:defRPr/>
            </a:pPr>
            <a:r>
              <a:rPr lang="en-GB" sz="1600" b="1" dirty="0">
                <a:latin typeface="+mj-lt"/>
              </a:rPr>
              <a:t>Autoscaling rules are set to build / boot up new VMs and auto-add them to the load balancer in response to  demand and trigger levels.</a:t>
            </a:r>
          </a:p>
          <a:p>
            <a:pPr marL="285750" lvl="0" indent="-285750">
              <a:lnSpc>
                <a:spcPct val="90000"/>
              </a:lnSpc>
              <a:spcAft>
                <a:spcPts val="340"/>
              </a:spcAft>
              <a:buFont typeface="Arial" panose="020B0604020202020204" pitchFamily="34" charset="0"/>
              <a:buChar char="•"/>
              <a:defRPr/>
            </a:pPr>
            <a:endParaRPr lang="en-GB" sz="1600" dirty="0">
              <a:latin typeface="+mj-lt"/>
            </a:endParaRPr>
          </a:p>
          <a:p>
            <a:pPr marL="285750" lvl="0" indent="-285750">
              <a:lnSpc>
                <a:spcPct val="90000"/>
              </a:lnSpc>
              <a:spcAft>
                <a:spcPts val="340"/>
              </a:spcAft>
              <a:buFont typeface="Arial" panose="020B0604020202020204" pitchFamily="34" charset="0"/>
              <a:buChar char="•"/>
              <a:defRPr/>
            </a:pPr>
            <a:r>
              <a:rPr lang="en-GB" sz="2800" dirty="0">
                <a:solidFill>
                  <a:srgbClr val="002060"/>
                </a:solidFill>
              </a:rPr>
              <a:t>Azure App Service + Webjobs</a:t>
            </a:r>
          </a:p>
          <a:p>
            <a:pPr marL="285750" lvl="0" indent="-285750">
              <a:lnSpc>
                <a:spcPct val="90000"/>
              </a:lnSpc>
              <a:spcAft>
                <a:spcPts val="340"/>
              </a:spcAft>
              <a:buFont typeface="Arial" panose="020B0604020202020204" pitchFamily="34" charset="0"/>
              <a:buChar char="•"/>
              <a:defRPr/>
            </a:pPr>
            <a:endParaRPr lang="en-GB" sz="1600" dirty="0"/>
          </a:p>
          <a:p>
            <a:pPr lvl="1">
              <a:lnSpc>
                <a:spcPct val="90000"/>
              </a:lnSpc>
              <a:spcAft>
                <a:spcPts val="340"/>
              </a:spcAft>
              <a:defRPr/>
            </a:pPr>
            <a:r>
              <a:rPr lang="en-GB" sz="1600" b="1" dirty="0">
                <a:latin typeface="+mj-lt"/>
              </a:rPr>
              <a:t>A pre-built, pre-booted machine is pulled in from a pool of available machines and we simply spin up a w3wp.exe process running your app against a shared disk location. (As such autoscaling </a:t>
            </a:r>
            <a:r>
              <a:rPr lang="en-GB" sz="1600" b="1" dirty="0">
                <a:solidFill>
                  <a:srgbClr val="002060"/>
                </a:solidFill>
                <a:latin typeface="+mj-lt"/>
              </a:rPr>
              <a:t>is almost instantaneous </a:t>
            </a:r>
            <a:r>
              <a:rPr lang="en-GB" sz="1600" b="1" dirty="0">
                <a:latin typeface="+mj-lt"/>
              </a:rPr>
              <a:t>with app service).</a:t>
            </a:r>
          </a:p>
          <a:p>
            <a:pPr marL="285750" lvl="0" indent="-285750">
              <a:lnSpc>
                <a:spcPct val="90000"/>
              </a:lnSpc>
              <a:spcAft>
                <a:spcPts val="340"/>
              </a:spcAft>
              <a:buFont typeface="Arial" panose="020B0604020202020204" pitchFamily="34" charset="0"/>
              <a:buChar char="•"/>
              <a:defRPr/>
            </a:pPr>
            <a:endParaRPr lang="en-GB" sz="1600" dirty="0">
              <a:latin typeface="+mj-lt"/>
            </a:endParaRPr>
          </a:p>
          <a:p>
            <a:pPr marL="285750" lvl="0" indent="-285750">
              <a:lnSpc>
                <a:spcPct val="90000"/>
              </a:lnSpc>
              <a:spcAft>
                <a:spcPts val="340"/>
              </a:spcAft>
              <a:buFont typeface="Arial" panose="020B0604020202020204" pitchFamily="34" charset="0"/>
              <a:buChar char="•"/>
              <a:defRPr/>
            </a:pPr>
            <a:r>
              <a:rPr lang="en-GB" sz="2800" b="1" dirty="0">
                <a:solidFill>
                  <a:srgbClr val="002060"/>
                </a:solidFill>
                <a:latin typeface="+mj-lt"/>
              </a:rPr>
              <a:t>Azure Functions </a:t>
            </a:r>
          </a:p>
          <a:p>
            <a:pPr marL="285750" lvl="0" indent="-285750">
              <a:lnSpc>
                <a:spcPct val="90000"/>
              </a:lnSpc>
              <a:spcAft>
                <a:spcPts val="340"/>
              </a:spcAft>
              <a:buFont typeface="Arial" panose="020B0604020202020204" pitchFamily="34" charset="0"/>
              <a:buChar char="•"/>
              <a:defRPr/>
            </a:pPr>
            <a:endParaRPr lang="en-GB" b="1" dirty="0">
              <a:latin typeface="+mj-lt"/>
            </a:endParaRPr>
          </a:p>
          <a:p>
            <a:pPr lvl="1">
              <a:lnSpc>
                <a:spcPct val="90000"/>
              </a:lnSpc>
              <a:spcAft>
                <a:spcPts val="340"/>
              </a:spcAft>
              <a:defRPr/>
            </a:pPr>
            <a:r>
              <a:rPr lang="en-GB" sz="1600" b="1" dirty="0">
                <a:latin typeface="+mj-lt"/>
              </a:rPr>
              <a:t>As per app service above, but your function app can be set to use a ‘consumption plan’ where your app is provisioned on demand to a large farm of standby servers and you are billed only for what you consume in terms of compute and memory usage. </a:t>
            </a:r>
          </a:p>
        </p:txBody>
      </p:sp>
    </p:spTree>
    <p:extLst>
      <p:ext uri="{BB962C8B-B14F-4D97-AF65-F5344CB8AC3E}">
        <p14:creationId xmlns:p14="http://schemas.microsoft.com/office/powerpoint/2010/main" val="7508187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Classic On Premise Workload – over provisioned</a:t>
            </a:r>
          </a:p>
        </p:txBody>
      </p:sp>
      <p:graphicFrame>
        <p:nvGraphicFramePr>
          <p:cNvPr id="8" name="Chart 7"/>
          <p:cNvGraphicFramePr>
            <a:graphicFrameLocks/>
          </p:cNvGraphicFramePr>
          <p:nvPr/>
        </p:nvGraphicFramePr>
        <p:xfrm>
          <a:off x="529605" y="1048991"/>
          <a:ext cx="11377264" cy="5544616"/>
        </p:xfrm>
        <a:graphic>
          <a:graphicData uri="http://schemas.openxmlformats.org/drawingml/2006/chart">
            <c:chart xmlns:c="http://schemas.openxmlformats.org/drawingml/2006/chart" xmlns:r="http://schemas.openxmlformats.org/officeDocument/2006/relationships" r:id="rId4"/>
          </a:graphicData>
        </a:graphic>
      </p:graphicFrame>
      <p:sp>
        <p:nvSpPr>
          <p:cNvPr id="3" name="Freeform: Shape 2"/>
          <p:cNvSpPr/>
          <p:nvPr/>
        </p:nvSpPr>
        <p:spPr bwMode="auto">
          <a:xfrm>
            <a:off x="1460500" y="1627622"/>
            <a:ext cx="11202352" cy="4055628"/>
          </a:xfrm>
          <a:custGeom>
            <a:avLst/>
            <a:gdLst>
              <a:gd name="connsiteX0" fmla="*/ 0 w 11202352"/>
              <a:gd name="connsiteY0" fmla="*/ 4055628 h 4055628"/>
              <a:gd name="connsiteX1" fmla="*/ 10236200 w 11202352"/>
              <a:gd name="connsiteY1" fmla="*/ 93228 h 4055628"/>
              <a:gd name="connsiteX2" fmla="*/ 10756900 w 11202352"/>
              <a:gd name="connsiteY2" fmla="*/ 1274328 h 4055628"/>
              <a:gd name="connsiteX3" fmla="*/ 10083800 w 11202352"/>
              <a:gd name="connsiteY3" fmla="*/ 1541028 h 4055628"/>
            </a:gdLst>
            <a:ahLst/>
            <a:cxnLst>
              <a:cxn ang="0">
                <a:pos x="connsiteX0" y="connsiteY0"/>
              </a:cxn>
              <a:cxn ang="0">
                <a:pos x="connsiteX1" y="connsiteY1"/>
              </a:cxn>
              <a:cxn ang="0">
                <a:pos x="connsiteX2" y="connsiteY2"/>
              </a:cxn>
              <a:cxn ang="0">
                <a:pos x="connsiteX3" y="connsiteY3"/>
              </a:cxn>
            </a:cxnLst>
            <a:rect l="l" t="t" r="r" b="b"/>
            <a:pathLst>
              <a:path w="11202352" h="4055628">
                <a:moveTo>
                  <a:pt x="0" y="4055628"/>
                </a:moveTo>
                <a:cubicBezTo>
                  <a:pt x="4221691" y="2306203"/>
                  <a:pt x="8443383" y="556778"/>
                  <a:pt x="10236200" y="93228"/>
                </a:cubicBezTo>
                <a:cubicBezTo>
                  <a:pt x="12029017" y="-370322"/>
                  <a:pt x="10782300" y="1033028"/>
                  <a:pt x="10756900" y="1274328"/>
                </a:cubicBezTo>
                <a:cubicBezTo>
                  <a:pt x="10731500" y="1515628"/>
                  <a:pt x="11190817" y="2180261"/>
                  <a:pt x="10083800" y="1541028"/>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423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IaaS - Right-sizing Infrastructure Capacity</a:t>
            </a:r>
          </a:p>
        </p:txBody>
      </p:sp>
      <p:graphicFrame>
        <p:nvGraphicFramePr>
          <p:cNvPr id="8" name="Chart 7"/>
          <p:cNvGraphicFramePr>
            <a:graphicFrameLocks/>
          </p:cNvGraphicFramePr>
          <p:nvPr/>
        </p:nvGraphicFramePr>
        <p:xfrm>
          <a:off x="529605" y="1048991"/>
          <a:ext cx="11377264" cy="5544616"/>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Arrow Connector 3"/>
          <p:cNvCxnSpPr/>
          <p:nvPr/>
        </p:nvCxnSpPr>
        <p:spPr>
          <a:xfrm flipV="1">
            <a:off x="2545829" y="3425254"/>
            <a:ext cx="0" cy="1152128"/>
          </a:xfrm>
          <a:prstGeom prst="straightConnector1">
            <a:avLst/>
          </a:prstGeom>
          <a:ln w="9525"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p:cNvSpPr txBox="1"/>
          <p:nvPr/>
        </p:nvSpPr>
        <p:spPr>
          <a:xfrm>
            <a:off x="2575097" y="3687386"/>
            <a:ext cx="10801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FF8C00"/>
                </a:solidFill>
              </a:rPr>
              <a:t>Wasted Capacity</a:t>
            </a:r>
          </a:p>
        </p:txBody>
      </p:sp>
      <p:cxnSp>
        <p:nvCxnSpPr>
          <p:cNvPr id="7" name="Straight Arrow Connector 6"/>
          <p:cNvCxnSpPr/>
          <p:nvPr/>
        </p:nvCxnSpPr>
        <p:spPr>
          <a:xfrm flipV="1">
            <a:off x="7514381" y="1199597"/>
            <a:ext cx="0" cy="1132285"/>
          </a:xfrm>
          <a:prstGeom prst="straightConnector1">
            <a:avLst/>
          </a:prstGeom>
          <a:ln w="9525"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p:cNvSpPr txBox="1"/>
          <p:nvPr/>
        </p:nvSpPr>
        <p:spPr>
          <a:xfrm>
            <a:off x="7586389" y="1479863"/>
            <a:ext cx="10801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FF8C00"/>
                </a:solidFill>
              </a:rPr>
              <a:t>Wasted Capacity</a:t>
            </a:r>
          </a:p>
        </p:txBody>
      </p:sp>
    </p:spTree>
    <p:extLst>
      <p:ext uri="{BB962C8B-B14F-4D97-AF65-F5344CB8AC3E}">
        <p14:creationId xmlns:p14="http://schemas.microsoft.com/office/powerpoint/2010/main" val="816361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265014"/>
            <a:ext cx="11414305" cy="5544616"/>
          </a:xfrm>
        </p:spPr>
        <p:txBody>
          <a:bodyPr/>
          <a:lstStyle/>
          <a:p>
            <a:pPr marL="742950" indent="-742950">
              <a:buFont typeface="+mj-lt"/>
              <a:buAutoNum type="arabicPeriod"/>
            </a:pPr>
            <a:r>
              <a:rPr lang="en-GB" sz="2800" dirty="0"/>
              <a:t>Introduction and Housekeeping</a:t>
            </a:r>
          </a:p>
          <a:p>
            <a:pPr marL="742950" indent="-742950">
              <a:buFont typeface="+mj-lt"/>
              <a:buAutoNum type="arabicPeriod"/>
            </a:pPr>
            <a:endParaRPr lang="en-GB" sz="2800" dirty="0"/>
          </a:p>
          <a:p>
            <a:pPr marL="742950" indent="-742950">
              <a:buFont typeface="+mj-lt"/>
              <a:buAutoNum type="arabicPeriod"/>
            </a:pPr>
            <a:r>
              <a:rPr lang="en-GB" sz="2800" dirty="0"/>
              <a:t>What to </a:t>
            </a:r>
            <a:r>
              <a:rPr lang="en-GB" sz="2800" b="1" u="sng" dirty="0"/>
              <a:t>do</a:t>
            </a:r>
            <a:r>
              <a:rPr lang="en-GB" sz="2800" dirty="0"/>
              <a:t> (Cloud Design Patterns and good practices) and what to </a:t>
            </a:r>
            <a:r>
              <a:rPr lang="en-GB" sz="2800" b="1" u="sng" dirty="0"/>
              <a:t>avoid</a:t>
            </a:r>
            <a:r>
              <a:rPr lang="en-GB" sz="2800" dirty="0"/>
              <a:t> (Classic errors and mistakes)</a:t>
            </a:r>
          </a:p>
          <a:p>
            <a:pPr marL="742950" indent="-742950">
              <a:buFont typeface="+mj-lt"/>
              <a:buAutoNum type="arabicPeriod"/>
            </a:pPr>
            <a:endParaRPr lang="en-GB" sz="2800" dirty="0"/>
          </a:p>
          <a:p>
            <a:pPr marL="742950" indent="-742950">
              <a:buFont typeface="+mj-lt"/>
              <a:buAutoNum type="arabicPeriod"/>
            </a:pPr>
            <a:r>
              <a:rPr lang="en-GB" sz="2800" dirty="0"/>
              <a:t>Coffee</a:t>
            </a:r>
          </a:p>
          <a:p>
            <a:pPr marL="742950" indent="-742950">
              <a:buFont typeface="+mj-lt"/>
              <a:buAutoNum type="arabicPeriod"/>
            </a:pPr>
            <a:endParaRPr lang="en-GB" sz="2800" dirty="0"/>
          </a:p>
          <a:p>
            <a:pPr marL="742950" indent="-742950">
              <a:buFont typeface="+mj-lt"/>
              <a:buAutoNum type="arabicPeriod"/>
            </a:pPr>
            <a:r>
              <a:rPr lang="en-GB" sz="2800" dirty="0"/>
              <a:t>Demos and Tooling</a:t>
            </a:r>
          </a:p>
          <a:p>
            <a:pPr marL="742950" indent="-742950">
              <a:buFont typeface="+mj-lt"/>
              <a:buAutoNum type="arabicPeriod"/>
            </a:pPr>
            <a:endParaRPr lang="en-GB" sz="2800" dirty="0"/>
          </a:p>
          <a:p>
            <a:pPr marL="742950" indent="-742950">
              <a:buFont typeface="+mj-lt"/>
              <a:buAutoNum type="arabicPeriod"/>
            </a:pPr>
            <a:r>
              <a:rPr lang="en-GB" sz="2800" dirty="0"/>
              <a:t>Lunch</a:t>
            </a:r>
          </a:p>
          <a:p>
            <a:pPr marL="742950" indent="-742950">
              <a:buFont typeface="+mj-lt"/>
              <a:buAutoNum type="arabicPeriod"/>
            </a:pPr>
            <a:endParaRPr lang="en-GB" sz="2800" dirty="0"/>
          </a:p>
          <a:p>
            <a:pPr marL="742950" indent="-742950">
              <a:buFont typeface="+mj-lt"/>
              <a:buAutoNum type="arabicPeriod"/>
            </a:pPr>
            <a:r>
              <a:rPr lang="en-GB" sz="2800" dirty="0"/>
              <a:t>Afternoon - Multiple Tracks (Chalk ’n’ Talks, Office Hours)</a:t>
            </a:r>
          </a:p>
          <a:p>
            <a:endParaRPr lang="en-GB" sz="2800" dirty="0"/>
          </a:p>
        </p:txBody>
      </p:sp>
      <p:sp>
        <p:nvSpPr>
          <p:cNvPr id="3" name="Title 2"/>
          <p:cNvSpPr>
            <a:spLocks noGrp="1"/>
          </p:cNvSpPr>
          <p:nvPr>
            <p:ph type="title"/>
          </p:nvPr>
        </p:nvSpPr>
        <p:spPr>
          <a:xfrm>
            <a:off x="276540" y="256902"/>
            <a:ext cx="8229535" cy="876041"/>
          </a:xfrm>
        </p:spPr>
        <p:txBody>
          <a:bodyPr/>
          <a:lstStyle/>
          <a:p>
            <a:r>
              <a:rPr lang="en-GB" sz="4400" dirty="0">
                <a:solidFill>
                  <a:srgbClr val="002050"/>
                </a:solidFill>
              </a:rPr>
              <a:t>Today’s Agenda</a:t>
            </a:r>
          </a:p>
        </p:txBody>
      </p:sp>
    </p:spTree>
    <p:extLst>
      <p:ext uri="{BB962C8B-B14F-4D97-AF65-F5344CB8AC3E}">
        <p14:creationId xmlns:p14="http://schemas.microsoft.com/office/powerpoint/2010/main" val="218976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Shrinking the Stamp Size – Azure IaaS with VM Scale Sets</a:t>
            </a:r>
          </a:p>
        </p:txBody>
      </p:sp>
      <p:graphicFrame>
        <p:nvGraphicFramePr>
          <p:cNvPr id="8" name="Chart 7"/>
          <p:cNvGraphicFramePr>
            <a:graphicFrameLocks/>
          </p:cNvGraphicFramePr>
          <p:nvPr/>
        </p:nvGraphicFramePr>
        <p:xfrm>
          <a:off x="529605" y="1048991"/>
          <a:ext cx="11377264" cy="5544616"/>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Arrow Connector 3"/>
          <p:cNvCxnSpPr/>
          <p:nvPr/>
        </p:nvCxnSpPr>
        <p:spPr>
          <a:xfrm>
            <a:off x="6722293" y="2345134"/>
            <a:ext cx="0" cy="5040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202013" y="3425254"/>
            <a:ext cx="0" cy="5760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30005" y="2957084"/>
            <a:ext cx="3328901" cy="517065"/>
          </a:xfrm>
          <a:prstGeom prst="rect">
            <a:avLst/>
          </a:prstGeom>
          <a:noFill/>
        </p:spPr>
        <p:txBody>
          <a:bodyPr wrap="square" lIns="182880" tIns="146304" rIns="182880" bIns="146304" rtlCol="0">
            <a:spAutoFit/>
          </a:bodyPr>
          <a:lstStyle/>
          <a:p>
            <a:pPr algn="r">
              <a:lnSpc>
                <a:spcPct val="90000"/>
              </a:lnSpc>
              <a:spcAft>
                <a:spcPts val="600"/>
              </a:spcAft>
            </a:pPr>
            <a:r>
              <a:rPr lang="en-GB" sz="1600" dirty="0">
                <a:gradFill>
                  <a:gsLst>
                    <a:gs pos="2917">
                      <a:schemeClr val="tx1"/>
                    </a:gs>
                    <a:gs pos="30000">
                      <a:schemeClr val="tx1"/>
                    </a:gs>
                  </a:gsLst>
                  <a:lin ang="5400000" scaled="0"/>
                </a:gradFill>
              </a:rPr>
              <a:t>Cost Savings / Increased Margins</a:t>
            </a:r>
          </a:p>
        </p:txBody>
      </p:sp>
    </p:spTree>
    <p:extLst>
      <p:ext uri="{BB962C8B-B14F-4D97-AF65-F5344CB8AC3E}">
        <p14:creationId xmlns:p14="http://schemas.microsoft.com/office/powerpoint/2010/main" val="388991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 Service (PaaS), Faster Auto Scaling</a:t>
            </a:r>
          </a:p>
        </p:txBody>
      </p:sp>
      <p:graphicFrame>
        <p:nvGraphicFramePr>
          <p:cNvPr id="8" name="Chart 7"/>
          <p:cNvGraphicFramePr>
            <a:graphicFrameLocks/>
          </p:cNvGraphicFramePr>
          <p:nvPr>
            <p:extLst/>
          </p:nvPr>
        </p:nvGraphicFramePr>
        <p:xfrm>
          <a:off x="529605" y="1048991"/>
          <a:ext cx="11377264" cy="5544616"/>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Arrow Connector 9"/>
          <p:cNvCxnSpPr/>
          <p:nvPr/>
        </p:nvCxnSpPr>
        <p:spPr>
          <a:xfrm>
            <a:off x="6794301" y="2849190"/>
            <a:ext cx="0" cy="360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37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Azure Functions – Charged by Consumption (Serverless)</a:t>
            </a:r>
          </a:p>
        </p:txBody>
      </p:sp>
      <p:graphicFrame>
        <p:nvGraphicFramePr>
          <p:cNvPr id="8" name="Chart 7"/>
          <p:cNvGraphicFramePr>
            <a:graphicFrameLocks/>
          </p:cNvGraphicFramePr>
          <p:nvPr/>
        </p:nvGraphicFramePr>
        <p:xfrm>
          <a:off x="529605" y="1048991"/>
          <a:ext cx="11377264" cy="5544616"/>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Arrow Connector 3"/>
          <p:cNvCxnSpPr/>
          <p:nvPr/>
        </p:nvCxnSpPr>
        <p:spPr>
          <a:xfrm>
            <a:off x="4490045" y="4109044"/>
            <a:ext cx="0" cy="2245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18037" y="4000861"/>
            <a:ext cx="2520280" cy="440890"/>
          </a:xfrm>
          <a:prstGeom prst="rect">
            <a:avLst/>
          </a:prstGeom>
          <a:noFill/>
        </p:spPr>
        <p:txBody>
          <a:bodyPr wrap="square" lIns="182880" tIns="146304" rIns="182880" bIns="146304" rtlCol="0">
            <a:spAutoFit/>
          </a:bodyPr>
          <a:lstStyle/>
          <a:p>
            <a:pPr>
              <a:lnSpc>
                <a:spcPct val="90000"/>
              </a:lnSpc>
              <a:spcAft>
                <a:spcPts val="600"/>
              </a:spcAft>
            </a:pPr>
            <a:r>
              <a:rPr lang="en-GB" sz="1000" dirty="0">
                <a:solidFill>
                  <a:schemeClr val="bg1"/>
                </a:solidFill>
              </a:rPr>
              <a:t>Lost Margin</a:t>
            </a:r>
          </a:p>
        </p:txBody>
      </p:sp>
    </p:spTree>
    <p:extLst>
      <p:ext uri="{BB962C8B-B14F-4D97-AF65-F5344CB8AC3E}">
        <p14:creationId xmlns:p14="http://schemas.microsoft.com/office/powerpoint/2010/main" val="2527368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599782" cy="917575"/>
          </a:xfrm>
        </p:spPr>
        <p:txBody>
          <a:bodyPr/>
          <a:lstStyle/>
          <a:p>
            <a:r>
              <a:rPr lang="en-GB" sz="3999" dirty="0"/>
              <a:t>Costing Model Comparison </a:t>
            </a:r>
          </a:p>
        </p:txBody>
      </p:sp>
      <p:graphicFrame>
        <p:nvGraphicFramePr>
          <p:cNvPr id="5" name="Chart 4"/>
          <p:cNvGraphicFramePr/>
          <p:nvPr>
            <p:extLst>
              <p:ext uri="{D42A27DB-BD31-4B8C-83A1-F6EECF244321}">
                <p14:modId xmlns:p14="http://schemas.microsoft.com/office/powerpoint/2010/main" val="1784396640"/>
              </p:ext>
            </p:extLst>
          </p:nvPr>
        </p:nvGraphicFramePr>
        <p:xfrm>
          <a:off x="5642173" y="1124442"/>
          <a:ext cx="6336703" cy="55273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p:nvPr>
            <p:extLst>
              <p:ext uri="{D42A27DB-BD31-4B8C-83A1-F6EECF244321}">
                <p14:modId xmlns:p14="http://schemas.microsoft.com/office/powerpoint/2010/main" val="1147183177"/>
              </p:ext>
            </p:extLst>
          </p:nvPr>
        </p:nvGraphicFramePr>
        <p:xfrm>
          <a:off x="793" y="1124442"/>
          <a:ext cx="5986727" cy="552732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1909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565" y="197096"/>
            <a:ext cx="12136286" cy="917575"/>
          </a:xfrm>
        </p:spPr>
        <p:txBody>
          <a:bodyPr/>
          <a:lstStyle/>
          <a:p>
            <a:r>
              <a:rPr lang="en-GB" sz="4000" b="1" dirty="0"/>
              <a:t>But we know that service consumption isn’t </a:t>
            </a:r>
            <a:r>
              <a:rPr lang="en-GB" sz="4000" b="1" u="sng" dirty="0"/>
              <a:t>really</a:t>
            </a:r>
            <a:r>
              <a:rPr lang="en-GB" sz="4000" b="1" dirty="0"/>
              <a:t> linear</a:t>
            </a:r>
            <a:endParaRPr lang="en-GB" sz="3999" dirty="0"/>
          </a:p>
        </p:txBody>
      </p:sp>
      <p:graphicFrame>
        <p:nvGraphicFramePr>
          <p:cNvPr id="5" name="Chart 4"/>
          <p:cNvGraphicFramePr/>
          <p:nvPr>
            <p:extLst/>
          </p:nvPr>
        </p:nvGraphicFramePr>
        <p:xfrm>
          <a:off x="385589" y="1114671"/>
          <a:ext cx="11665296" cy="55273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5056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11414305" cy="1830388"/>
          </a:xfrm>
        </p:spPr>
        <p:txBody>
          <a:bodyPr/>
          <a:lstStyle/>
          <a:p>
            <a:pPr algn="just"/>
            <a:r>
              <a:rPr lang="en-GB" dirty="0"/>
              <a:t>Demonstrate how simple it is to configure autoscaling on Azure App Service.</a:t>
            </a:r>
          </a:p>
        </p:txBody>
      </p:sp>
      <p:sp>
        <p:nvSpPr>
          <p:cNvPr id="3" name="Title 2"/>
          <p:cNvSpPr>
            <a:spLocks noGrp="1"/>
          </p:cNvSpPr>
          <p:nvPr>
            <p:ph type="title"/>
          </p:nvPr>
        </p:nvSpPr>
        <p:spPr>
          <a:xfrm>
            <a:off x="274702" y="2117165"/>
            <a:ext cx="11128111" cy="1236081"/>
          </a:xfrm>
        </p:spPr>
        <p:txBody>
          <a:bodyPr>
            <a:normAutofit/>
          </a:bodyPr>
          <a:lstStyle/>
          <a:p>
            <a:r>
              <a:rPr lang="en-GB" b="1" dirty="0"/>
              <a:t>Demo: Azure App Service Auto Scaling</a:t>
            </a:r>
          </a:p>
        </p:txBody>
      </p:sp>
      <p:grpSp>
        <p:nvGrpSpPr>
          <p:cNvPr id="5" name="Group 4"/>
          <p:cNvGrpSpPr>
            <a:grpSpLocks noChangeAspect="1"/>
          </p:cNvGrpSpPr>
          <p:nvPr/>
        </p:nvGrpSpPr>
        <p:grpSpPr bwMode="auto">
          <a:xfrm>
            <a:off x="10538121" y="184894"/>
            <a:ext cx="873125" cy="704850"/>
            <a:chOff x="3642" y="1981"/>
            <a:chExt cx="550" cy="444"/>
          </a:xfrm>
        </p:grpSpPr>
        <p:sp>
          <p:nvSpPr>
            <p:cNvPr id="6" name="AutoShape 3"/>
            <p:cNvSpPr>
              <a:spLocks noChangeAspect="1" noChangeArrowheads="1" noTextEdit="1"/>
            </p:cNvSpPr>
            <p:nvPr/>
          </p:nvSpPr>
          <p:spPr bwMode="auto">
            <a:xfrm>
              <a:off x="3642" y="1981"/>
              <a:ext cx="550"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5"/>
            <p:cNvSpPr>
              <a:spLocks/>
            </p:cNvSpPr>
            <p:nvPr/>
          </p:nvSpPr>
          <p:spPr bwMode="auto">
            <a:xfrm>
              <a:off x="3932" y="2277"/>
              <a:ext cx="244" cy="245"/>
            </a:xfrm>
            <a:custGeom>
              <a:avLst/>
              <a:gdLst>
                <a:gd name="T0" fmla="*/ 469 w 548"/>
                <a:gd name="T1" fmla="*/ 467 h 546"/>
                <a:gd name="T2" fmla="*/ 82 w 548"/>
                <a:gd name="T3" fmla="*/ 467 h 546"/>
                <a:gd name="T4" fmla="*/ 82 w 548"/>
                <a:gd name="T5" fmla="*/ 82 h 546"/>
                <a:gd name="T6" fmla="*/ 159 w 548"/>
                <a:gd name="T7" fmla="*/ 82 h 546"/>
                <a:gd name="T8" fmla="*/ 144 w 548"/>
                <a:gd name="T9" fmla="*/ 6 h 546"/>
                <a:gd name="T10" fmla="*/ 144 w 548"/>
                <a:gd name="T11" fmla="*/ 0 h 546"/>
                <a:gd name="T12" fmla="*/ 0 w 548"/>
                <a:gd name="T13" fmla="*/ 0 h 546"/>
                <a:gd name="T14" fmla="*/ 0 w 548"/>
                <a:gd name="T15" fmla="*/ 546 h 546"/>
                <a:gd name="T16" fmla="*/ 548 w 548"/>
                <a:gd name="T17" fmla="*/ 546 h 546"/>
                <a:gd name="T18" fmla="*/ 548 w 548"/>
                <a:gd name="T19" fmla="*/ 224 h 546"/>
                <a:gd name="T20" fmla="*/ 469 w 548"/>
                <a:gd name="T21" fmla="*/ 224 h 546"/>
                <a:gd name="T22" fmla="*/ 469 w 548"/>
                <a:gd name="T23" fmla="*/ 46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546">
                  <a:moveTo>
                    <a:pt x="469" y="467"/>
                  </a:moveTo>
                  <a:lnTo>
                    <a:pt x="82" y="467"/>
                  </a:lnTo>
                  <a:lnTo>
                    <a:pt x="82" y="82"/>
                  </a:lnTo>
                  <a:lnTo>
                    <a:pt x="159" y="82"/>
                  </a:lnTo>
                  <a:cubicBezTo>
                    <a:pt x="150" y="60"/>
                    <a:pt x="144" y="34"/>
                    <a:pt x="144" y="6"/>
                  </a:cubicBezTo>
                  <a:cubicBezTo>
                    <a:pt x="144" y="6"/>
                    <a:pt x="144" y="3"/>
                    <a:pt x="144" y="0"/>
                  </a:cubicBezTo>
                  <a:lnTo>
                    <a:pt x="0" y="0"/>
                  </a:lnTo>
                  <a:lnTo>
                    <a:pt x="0" y="546"/>
                  </a:lnTo>
                  <a:lnTo>
                    <a:pt x="548" y="546"/>
                  </a:lnTo>
                  <a:lnTo>
                    <a:pt x="548" y="224"/>
                  </a:lnTo>
                  <a:lnTo>
                    <a:pt x="469" y="224"/>
                  </a:lnTo>
                  <a:lnTo>
                    <a:pt x="469" y="467"/>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6"/>
            <p:cNvSpPr>
              <a:spLocks/>
            </p:cNvSpPr>
            <p:nvPr/>
          </p:nvSpPr>
          <p:spPr bwMode="auto">
            <a:xfrm>
              <a:off x="4204" y="2277"/>
              <a:ext cx="244" cy="245"/>
            </a:xfrm>
            <a:custGeom>
              <a:avLst/>
              <a:gdLst>
                <a:gd name="T0" fmla="*/ 396 w 548"/>
                <a:gd name="T1" fmla="*/ 82 h 546"/>
                <a:gd name="T2" fmla="*/ 466 w 548"/>
                <a:gd name="T3" fmla="*/ 82 h 546"/>
                <a:gd name="T4" fmla="*/ 466 w 548"/>
                <a:gd name="T5" fmla="*/ 467 h 546"/>
                <a:gd name="T6" fmla="*/ 79 w 548"/>
                <a:gd name="T7" fmla="*/ 467 h 546"/>
                <a:gd name="T8" fmla="*/ 79 w 548"/>
                <a:gd name="T9" fmla="*/ 224 h 546"/>
                <a:gd name="T10" fmla="*/ 0 w 548"/>
                <a:gd name="T11" fmla="*/ 224 h 546"/>
                <a:gd name="T12" fmla="*/ 0 w 548"/>
                <a:gd name="T13" fmla="*/ 546 h 546"/>
                <a:gd name="T14" fmla="*/ 548 w 548"/>
                <a:gd name="T15" fmla="*/ 546 h 546"/>
                <a:gd name="T16" fmla="*/ 548 w 548"/>
                <a:gd name="T17" fmla="*/ 0 h 546"/>
                <a:gd name="T18" fmla="*/ 376 w 548"/>
                <a:gd name="T19" fmla="*/ 0 h 546"/>
                <a:gd name="T20" fmla="*/ 396 w 548"/>
                <a:gd name="T21" fmla="*/ 77 h 546"/>
                <a:gd name="T22" fmla="*/ 396 w 548"/>
                <a:gd name="T23" fmla="*/ 8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546">
                  <a:moveTo>
                    <a:pt x="396" y="82"/>
                  </a:moveTo>
                  <a:lnTo>
                    <a:pt x="466" y="82"/>
                  </a:lnTo>
                  <a:lnTo>
                    <a:pt x="466" y="467"/>
                  </a:lnTo>
                  <a:lnTo>
                    <a:pt x="79" y="467"/>
                  </a:lnTo>
                  <a:lnTo>
                    <a:pt x="79" y="224"/>
                  </a:lnTo>
                  <a:lnTo>
                    <a:pt x="0" y="224"/>
                  </a:lnTo>
                  <a:lnTo>
                    <a:pt x="0" y="546"/>
                  </a:lnTo>
                  <a:lnTo>
                    <a:pt x="548" y="546"/>
                  </a:lnTo>
                  <a:lnTo>
                    <a:pt x="548" y="0"/>
                  </a:lnTo>
                  <a:lnTo>
                    <a:pt x="376" y="0"/>
                  </a:lnTo>
                  <a:cubicBezTo>
                    <a:pt x="390" y="23"/>
                    <a:pt x="396" y="48"/>
                    <a:pt x="396" y="77"/>
                  </a:cubicBezTo>
                  <a:cubicBezTo>
                    <a:pt x="396" y="80"/>
                    <a:pt x="396" y="80"/>
                    <a:pt x="396" y="8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p:nvSpPr>
          <p:spPr bwMode="auto">
            <a:xfrm>
              <a:off x="3934" y="2004"/>
              <a:ext cx="242" cy="245"/>
            </a:xfrm>
            <a:custGeom>
              <a:avLst/>
              <a:gdLst>
                <a:gd name="T0" fmla="*/ 79 w 545"/>
                <a:gd name="T1" fmla="*/ 464 h 546"/>
                <a:gd name="T2" fmla="*/ 79 w 545"/>
                <a:gd name="T3" fmla="*/ 79 h 546"/>
                <a:gd name="T4" fmla="*/ 466 w 545"/>
                <a:gd name="T5" fmla="*/ 79 h 546"/>
                <a:gd name="T6" fmla="*/ 466 w 545"/>
                <a:gd name="T7" fmla="*/ 303 h 546"/>
                <a:gd name="T8" fmla="*/ 545 w 545"/>
                <a:gd name="T9" fmla="*/ 263 h 546"/>
                <a:gd name="T10" fmla="*/ 545 w 545"/>
                <a:gd name="T11" fmla="*/ 0 h 546"/>
                <a:gd name="T12" fmla="*/ 0 w 545"/>
                <a:gd name="T13" fmla="*/ 0 h 546"/>
                <a:gd name="T14" fmla="*/ 0 w 545"/>
                <a:gd name="T15" fmla="*/ 546 h 546"/>
                <a:gd name="T16" fmla="*/ 158 w 545"/>
                <a:gd name="T17" fmla="*/ 546 h 546"/>
                <a:gd name="T18" fmla="*/ 209 w 545"/>
                <a:gd name="T19" fmla="*/ 466 h 546"/>
                <a:gd name="T20" fmla="*/ 79 w 545"/>
                <a:gd name="T21" fmla="*/ 46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546">
                  <a:moveTo>
                    <a:pt x="79" y="464"/>
                  </a:moveTo>
                  <a:lnTo>
                    <a:pt x="79" y="79"/>
                  </a:lnTo>
                  <a:lnTo>
                    <a:pt x="466" y="79"/>
                  </a:lnTo>
                  <a:lnTo>
                    <a:pt x="466" y="303"/>
                  </a:lnTo>
                  <a:cubicBezTo>
                    <a:pt x="492" y="286"/>
                    <a:pt x="517" y="271"/>
                    <a:pt x="545" y="263"/>
                  </a:cubicBezTo>
                  <a:lnTo>
                    <a:pt x="545" y="0"/>
                  </a:lnTo>
                  <a:lnTo>
                    <a:pt x="0" y="0"/>
                  </a:lnTo>
                  <a:lnTo>
                    <a:pt x="0" y="546"/>
                  </a:lnTo>
                  <a:lnTo>
                    <a:pt x="158" y="546"/>
                  </a:lnTo>
                  <a:cubicBezTo>
                    <a:pt x="170" y="514"/>
                    <a:pt x="187" y="489"/>
                    <a:pt x="209" y="466"/>
                  </a:cubicBezTo>
                  <a:lnTo>
                    <a:pt x="79" y="464"/>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4204" y="2003"/>
              <a:ext cx="244" cy="244"/>
            </a:xfrm>
            <a:custGeom>
              <a:avLst/>
              <a:gdLst>
                <a:gd name="T0" fmla="*/ 79 w 548"/>
                <a:gd name="T1" fmla="*/ 260 h 546"/>
                <a:gd name="T2" fmla="*/ 79 w 548"/>
                <a:gd name="T3" fmla="*/ 82 h 546"/>
                <a:gd name="T4" fmla="*/ 466 w 548"/>
                <a:gd name="T5" fmla="*/ 82 h 546"/>
                <a:gd name="T6" fmla="*/ 466 w 548"/>
                <a:gd name="T7" fmla="*/ 467 h 546"/>
                <a:gd name="T8" fmla="*/ 300 w 548"/>
                <a:gd name="T9" fmla="*/ 467 h 546"/>
                <a:gd name="T10" fmla="*/ 311 w 548"/>
                <a:gd name="T11" fmla="*/ 543 h 546"/>
                <a:gd name="T12" fmla="*/ 311 w 548"/>
                <a:gd name="T13" fmla="*/ 546 h 546"/>
                <a:gd name="T14" fmla="*/ 548 w 548"/>
                <a:gd name="T15" fmla="*/ 546 h 546"/>
                <a:gd name="T16" fmla="*/ 548 w 548"/>
                <a:gd name="T17" fmla="*/ 0 h 546"/>
                <a:gd name="T18" fmla="*/ 0 w 548"/>
                <a:gd name="T19" fmla="*/ 0 h 546"/>
                <a:gd name="T20" fmla="*/ 0 w 548"/>
                <a:gd name="T21" fmla="*/ 252 h 546"/>
                <a:gd name="T22" fmla="*/ 20 w 548"/>
                <a:gd name="T23" fmla="*/ 252 h 546"/>
                <a:gd name="T24" fmla="*/ 79 w 548"/>
                <a:gd name="T25" fmla="*/ 26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546">
                  <a:moveTo>
                    <a:pt x="79" y="260"/>
                  </a:moveTo>
                  <a:lnTo>
                    <a:pt x="79" y="82"/>
                  </a:lnTo>
                  <a:lnTo>
                    <a:pt x="466" y="82"/>
                  </a:lnTo>
                  <a:lnTo>
                    <a:pt x="466" y="467"/>
                  </a:lnTo>
                  <a:lnTo>
                    <a:pt x="300" y="467"/>
                  </a:lnTo>
                  <a:cubicBezTo>
                    <a:pt x="305" y="492"/>
                    <a:pt x="311" y="517"/>
                    <a:pt x="311" y="543"/>
                  </a:cubicBezTo>
                  <a:cubicBezTo>
                    <a:pt x="311" y="543"/>
                    <a:pt x="311" y="546"/>
                    <a:pt x="311" y="546"/>
                  </a:cubicBezTo>
                  <a:lnTo>
                    <a:pt x="548" y="546"/>
                  </a:lnTo>
                  <a:lnTo>
                    <a:pt x="548" y="0"/>
                  </a:lnTo>
                  <a:lnTo>
                    <a:pt x="0" y="0"/>
                  </a:lnTo>
                  <a:lnTo>
                    <a:pt x="0" y="252"/>
                  </a:lnTo>
                  <a:cubicBezTo>
                    <a:pt x="6" y="252"/>
                    <a:pt x="14" y="252"/>
                    <a:pt x="20" y="252"/>
                  </a:cubicBezTo>
                  <a:cubicBezTo>
                    <a:pt x="40" y="252"/>
                    <a:pt x="60" y="255"/>
                    <a:pt x="79" y="26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p:nvSpPr>
          <p:spPr bwMode="auto">
            <a:xfrm>
              <a:off x="4025" y="2141"/>
              <a:ext cx="329" cy="208"/>
            </a:xfrm>
            <a:custGeom>
              <a:avLst/>
              <a:gdLst>
                <a:gd name="T0" fmla="*/ 741 w 741"/>
                <a:gd name="T1" fmla="*/ 382 h 466"/>
                <a:gd name="T2" fmla="*/ 656 w 741"/>
                <a:gd name="T3" fmla="*/ 294 h 466"/>
                <a:gd name="T4" fmla="*/ 644 w 741"/>
                <a:gd name="T5" fmla="*/ 294 h 466"/>
                <a:gd name="T6" fmla="*/ 653 w 741"/>
                <a:gd name="T7" fmla="*/ 232 h 466"/>
                <a:gd name="T8" fmla="*/ 424 w 741"/>
                <a:gd name="T9" fmla="*/ 0 h 466"/>
                <a:gd name="T10" fmla="*/ 207 w 741"/>
                <a:gd name="T11" fmla="*/ 159 h 466"/>
                <a:gd name="T12" fmla="*/ 156 w 741"/>
                <a:gd name="T13" fmla="*/ 150 h 466"/>
                <a:gd name="T14" fmla="*/ 0 w 741"/>
                <a:gd name="T15" fmla="*/ 308 h 466"/>
                <a:gd name="T16" fmla="*/ 156 w 741"/>
                <a:gd name="T17" fmla="*/ 466 h 466"/>
                <a:gd name="T18" fmla="*/ 664 w 741"/>
                <a:gd name="T19" fmla="*/ 466 h 466"/>
                <a:gd name="T20" fmla="*/ 741 w 741"/>
                <a:gd name="T21" fmla="*/ 38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66">
                  <a:moveTo>
                    <a:pt x="741" y="382"/>
                  </a:moveTo>
                  <a:cubicBezTo>
                    <a:pt x="741" y="334"/>
                    <a:pt x="701" y="294"/>
                    <a:pt x="656" y="294"/>
                  </a:cubicBezTo>
                  <a:cubicBezTo>
                    <a:pt x="653" y="294"/>
                    <a:pt x="650" y="294"/>
                    <a:pt x="644" y="294"/>
                  </a:cubicBezTo>
                  <a:cubicBezTo>
                    <a:pt x="650" y="274"/>
                    <a:pt x="653" y="255"/>
                    <a:pt x="653" y="232"/>
                  </a:cubicBezTo>
                  <a:cubicBezTo>
                    <a:pt x="653" y="105"/>
                    <a:pt x="551" y="0"/>
                    <a:pt x="424" y="0"/>
                  </a:cubicBezTo>
                  <a:cubicBezTo>
                    <a:pt x="322" y="0"/>
                    <a:pt x="238" y="65"/>
                    <a:pt x="207" y="159"/>
                  </a:cubicBezTo>
                  <a:cubicBezTo>
                    <a:pt x="190" y="153"/>
                    <a:pt x="173" y="150"/>
                    <a:pt x="156" y="150"/>
                  </a:cubicBezTo>
                  <a:cubicBezTo>
                    <a:pt x="68" y="150"/>
                    <a:pt x="0" y="221"/>
                    <a:pt x="0" y="308"/>
                  </a:cubicBezTo>
                  <a:cubicBezTo>
                    <a:pt x="0" y="396"/>
                    <a:pt x="71" y="466"/>
                    <a:pt x="156" y="466"/>
                  </a:cubicBezTo>
                  <a:lnTo>
                    <a:pt x="664" y="466"/>
                  </a:lnTo>
                  <a:cubicBezTo>
                    <a:pt x="707" y="464"/>
                    <a:pt x="741" y="427"/>
                    <a:pt x="741" y="38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Rectangle 10"/>
            <p:cNvSpPr>
              <a:spLocks noChangeArrowheads="1"/>
            </p:cNvSpPr>
            <p:nvPr/>
          </p:nvSpPr>
          <p:spPr bwMode="auto">
            <a:xfrm>
              <a:off x="3749" y="2534"/>
              <a:ext cx="101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78D7"/>
                  </a:solidFill>
                  <a:effectLst/>
                  <a:latin typeface="Segoe UI" panose="020B0502040204020203" pitchFamily="34" charset="0"/>
                </a:rPr>
                <a:t>App Service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892859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671791" cy="4770537"/>
          </a:xfrm>
        </p:spPr>
        <p:txBody>
          <a:bodyPr/>
          <a:lstStyle/>
          <a:p>
            <a:pPr algn="just"/>
            <a:endParaRPr lang="en-GB" sz="2000" b="1" u="sng" dirty="0"/>
          </a:p>
          <a:p>
            <a:pPr algn="just"/>
            <a:r>
              <a:rPr lang="en-GB" sz="2000" b="1" u="sng" dirty="0"/>
              <a:t>At the absolute least</a:t>
            </a:r>
            <a:r>
              <a:rPr lang="en-GB" sz="2000" dirty="0"/>
              <a:t>, ensure that some kind of automated load testing is performed to detect a noticeable change in performance of specific, critical endpoints.</a:t>
            </a:r>
          </a:p>
          <a:p>
            <a:pPr algn="just"/>
            <a:endParaRPr lang="en-GB" sz="2000" dirty="0"/>
          </a:p>
          <a:p>
            <a:pPr algn="just"/>
            <a:r>
              <a:rPr lang="en-GB" sz="2000" dirty="0"/>
              <a:t>Test the application at significant load to ensure that spikes in user activity and load will not take down the application at burst times. </a:t>
            </a:r>
          </a:p>
          <a:p>
            <a:pPr algn="just"/>
            <a:endParaRPr lang="en-GB" sz="2000" dirty="0"/>
          </a:p>
          <a:p>
            <a:pPr algn="just"/>
            <a:r>
              <a:rPr lang="en-GB" sz="2000" dirty="0"/>
              <a:t>Test your application automatically </a:t>
            </a:r>
            <a:r>
              <a:rPr lang="en-GB" sz="2000" b="1" dirty="0"/>
              <a:t>before</a:t>
            </a:r>
            <a:r>
              <a:rPr lang="en-GB" sz="2000" dirty="0"/>
              <a:t> deployment using CI / CD Practices, the earlier you find problems, the cheaper they are to fix.</a:t>
            </a:r>
          </a:p>
          <a:p>
            <a:pPr algn="just"/>
            <a:endParaRPr lang="en-GB" sz="2000" dirty="0"/>
          </a:p>
          <a:p>
            <a:pPr algn="just"/>
            <a:r>
              <a:rPr lang="en-GB" sz="2000" dirty="0"/>
              <a:t>Knowing your baseline operational cost of a service on a fixed hardware stamp makes it simpler to predict how to cost and upscale the service.</a:t>
            </a:r>
          </a:p>
        </p:txBody>
      </p:sp>
      <p:sp>
        <p:nvSpPr>
          <p:cNvPr id="3" name="Title 2"/>
          <p:cNvSpPr>
            <a:spLocks noGrp="1"/>
          </p:cNvSpPr>
          <p:nvPr>
            <p:ph type="title"/>
          </p:nvPr>
        </p:nvSpPr>
        <p:spPr/>
        <p:txBody>
          <a:bodyPr/>
          <a:lstStyle/>
          <a:p>
            <a:r>
              <a:rPr lang="en-GB" sz="4400" dirty="0"/>
              <a:t>Do: Load test your application before deployment</a:t>
            </a:r>
          </a:p>
        </p:txBody>
      </p:sp>
      <p:pic>
        <p:nvPicPr>
          <p:cNvPr id="5" name="Picture 4"/>
          <p:cNvPicPr>
            <a:picLocks noChangeAspect="1"/>
          </p:cNvPicPr>
          <p:nvPr/>
        </p:nvPicPr>
        <p:blipFill>
          <a:blip r:embed="rId4"/>
          <a:stretch>
            <a:fillRect/>
          </a:stretch>
        </p:blipFill>
        <p:spPr>
          <a:xfrm>
            <a:off x="8147103" y="1212848"/>
            <a:ext cx="4079671" cy="1924373"/>
          </a:xfrm>
          <a:prstGeom prst="rect">
            <a:avLst/>
          </a:prstGeom>
        </p:spPr>
      </p:pic>
      <p:pic>
        <p:nvPicPr>
          <p:cNvPr id="7" name="Picture 6"/>
          <p:cNvPicPr>
            <a:picLocks noChangeAspect="1"/>
          </p:cNvPicPr>
          <p:nvPr/>
        </p:nvPicPr>
        <p:blipFill>
          <a:blip r:embed="rId5"/>
          <a:stretch>
            <a:fillRect/>
          </a:stretch>
        </p:blipFill>
        <p:spPr>
          <a:xfrm>
            <a:off x="7946429" y="3497262"/>
            <a:ext cx="4278534" cy="2160240"/>
          </a:xfrm>
          <a:prstGeom prst="rect">
            <a:avLst/>
          </a:prstGeom>
        </p:spPr>
      </p:pic>
    </p:spTree>
    <p:extLst>
      <p:ext uri="{BB962C8B-B14F-4D97-AF65-F5344CB8AC3E}">
        <p14:creationId xmlns:p14="http://schemas.microsoft.com/office/powerpoint/2010/main" val="35406599"/>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11414305" cy="1830388"/>
          </a:xfrm>
        </p:spPr>
        <p:txBody>
          <a:bodyPr/>
          <a:lstStyle/>
          <a:p>
            <a:pPr algn="just"/>
            <a:r>
              <a:rPr lang="en-GB" dirty="0"/>
              <a:t>Let’s baseline our application’s initial performance so we know where we are starting from, let’s use the VSTS Cloud Load Test Service to do this.</a:t>
            </a:r>
          </a:p>
        </p:txBody>
      </p:sp>
      <p:sp>
        <p:nvSpPr>
          <p:cNvPr id="3" name="Title 2"/>
          <p:cNvSpPr>
            <a:spLocks noGrp="1"/>
          </p:cNvSpPr>
          <p:nvPr>
            <p:ph type="title"/>
          </p:nvPr>
        </p:nvSpPr>
        <p:spPr>
          <a:xfrm>
            <a:off x="274702" y="2117165"/>
            <a:ext cx="8229535" cy="1236081"/>
          </a:xfrm>
        </p:spPr>
        <p:txBody>
          <a:bodyPr>
            <a:normAutofit/>
          </a:bodyPr>
          <a:lstStyle/>
          <a:p>
            <a:r>
              <a:rPr lang="en-GB" b="1" dirty="0"/>
              <a:t>Demo: Cloud Load Test</a:t>
            </a:r>
          </a:p>
        </p:txBody>
      </p:sp>
    </p:spTree>
    <p:extLst>
      <p:ext uri="{BB962C8B-B14F-4D97-AF65-F5344CB8AC3E}">
        <p14:creationId xmlns:p14="http://schemas.microsoft.com/office/powerpoint/2010/main" val="1487341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Telemetry </a:t>
            </a:r>
            <a:r>
              <a:rPr lang="en-GB" strike="sngStrike" dirty="0">
                <a:solidFill>
                  <a:schemeClr val="bg2"/>
                </a:solidFill>
              </a:rPr>
              <a:t>Beer</a:t>
            </a:r>
            <a:r>
              <a:rPr lang="en-GB" dirty="0">
                <a:solidFill>
                  <a:schemeClr val="tx1"/>
                </a:solidFill>
              </a:rPr>
              <a:t>, the </a:t>
            </a:r>
            <a:r>
              <a:rPr lang="en-GB" strike="sngStrike" dirty="0">
                <a:solidFill>
                  <a:schemeClr val="bg2"/>
                </a:solidFill>
              </a:rPr>
              <a:t>cause of and </a:t>
            </a:r>
            <a:r>
              <a:rPr lang="en-GB" dirty="0">
                <a:solidFill>
                  <a:schemeClr val="tx1"/>
                </a:solidFill>
              </a:rPr>
              <a:t>solution to some </a:t>
            </a:r>
            <a:r>
              <a:rPr lang="en-GB" strike="sngStrike" dirty="0">
                <a:solidFill>
                  <a:schemeClr val="bg2"/>
                </a:solidFill>
              </a:rPr>
              <a:t>all</a:t>
            </a:r>
            <a:r>
              <a:rPr lang="en-GB" dirty="0">
                <a:solidFill>
                  <a:schemeClr val="tx1"/>
                </a:solidFill>
              </a:rPr>
              <a:t> of ISV’s </a:t>
            </a:r>
            <a:r>
              <a:rPr lang="en-GB" strike="sngStrike" dirty="0">
                <a:solidFill>
                  <a:schemeClr val="bg2"/>
                </a:solidFill>
              </a:rPr>
              <a:t>life’s</a:t>
            </a:r>
            <a:r>
              <a:rPr lang="en-GB" dirty="0">
                <a:solidFill>
                  <a:schemeClr val="bg1"/>
                </a:solidFill>
              </a:rPr>
              <a:t> </a:t>
            </a:r>
            <a:r>
              <a:rPr lang="en-GB" dirty="0">
                <a:solidFill>
                  <a:schemeClr val="tx1"/>
                </a:solidFill>
              </a:rPr>
              <a:t>problems.</a:t>
            </a:r>
            <a:endParaRPr lang="en-US" dirty="0">
              <a:solidFill>
                <a:srgbClr val="5C2D91"/>
              </a:solidFill>
            </a:endParaRPr>
          </a:p>
        </p:txBody>
      </p:sp>
      <p:sp>
        <p:nvSpPr>
          <p:cNvPr id="6" name="Text Placeholder 5"/>
          <p:cNvSpPr>
            <a:spLocks noGrp="1"/>
          </p:cNvSpPr>
          <p:nvPr>
            <p:ph type="body" sz="quarter" idx="10"/>
          </p:nvPr>
        </p:nvSpPr>
        <p:spPr>
          <a:xfrm>
            <a:off x="4202013" y="4868847"/>
            <a:ext cx="7045425" cy="627864"/>
          </a:xfrm>
        </p:spPr>
        <p:txBody>
          <a:bodyPr/>
          <a:lstStyle/>
          <a:p>
            <a:pPr algn="r"/>
            <a:r>
              <a:rPr lang="en-US" dirty="0">
                <a:solidFill>
                  <a:schemeClr val="tx1"/>
                </a:solidFill>
              </a:rPr>
              <a:t>Paraphrased Homer Simpson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1958797999"/>
      </p:ext>
    </p:extLst>
  </p:cSld>
  <p:clrMapOvr>
    <a:overrideClrMapping bg1="dk1" tx1="lt1" bg2="dk2" tx2="lt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671791" cy="4862870"/>
          </a:xfrm>
        </p:spPr>
        <p:txBody>
          <a:bodyPr/>
          <a:lstStyle/>
          <a:p>
            <a:pPr algn="just"/>
            <a:endParaRPr lang="en-GB" sz="2000" b="1" u="sng" dirty="0"/>
          </a:p>
          <a:p>
            <a:pPr algn="just"/>
            <a:endParaRPr lang="en-GB" sz="2000" b="1" u="sng" dirty="0"/>
          </a:p>
          <a:p>
            <a:pPr algn="just"/>
            <a:endParaRPr lang="en-GB" sz="2000" b="1" u="sng" dirty="0"/>
          </a:p>
          <a:p>
            <a:pPr algn="just"/>
            <a:r>
              <a:rPr lang="en-GB" sz="2000" b="1" u="sng" dirty="0"/>
              <a:t>Application level - Application Insights</a:t>
            </a:r>
          </a:p>
          <a:p>
            <a:pPr algn="just"/>
            <a:endParaRPr lang="en-GB" sz="2000" b="1" u="sng" dirty="0"/>
          </a:p>
          <a:p>
            <a:pPr algn="just"/>
            <a:endParaRPr lang="en-GB" sz="2000" b="1" u="sng" dirty="0"/>
          </a:p>
          <a:p>
            <a:pPr algn="just"/>
            <a:endParaRPr lang="en-GB" sz="2000" b="1" u="sng" dirty="0"/>
          </a:p>
          <a:p>
            <a:pPr algn="just"/>
            <a:r>
              <a:rPr lang="en-GB" sz="2000" b="1" u="sng" dirty="0"/>
              <a:t>Operating System level - Azure (OMS) Log Analytics</a:t>
            </a:r>
          </a:p>
          <a:p>
            <a:pPr algn="just"/>
            <a:endParaRPr lang="en-GB" sz="2000" b="1" u="sng" dirty="0"/>
          </a:p>
          <a:p>
            <a:pPr algn="just"/>
            <a:endParaRPr lang="en-GB" sz="2000" b="1" u="sng" dirty="0"/>
          </a:p>
          <a:p>
            <a:pPr algn="just"/>
            <a:endParaRPr lang="en-GB" sz="2000" b="1" u="sng" dirty="0"/>
          </a:p>
          <a:p>
            <a:pPr algn="just"/>
            <a:r>
              <a:rPr lang="en-GB" sz="2000" b="1" u="sng" dirty="0"/>
              <a:t>Write stuff to classic log files at run time and ingest them.</a:t>
            </a:r>
          </a:p>
          <a:p>
            <a:pPr algn="just"/>
            <a:endParaRPr lang="en-GB" sz="2000" b="1" u="sng" dirty="0"/>
          </a:p>
          <a:p>
            <a:pPr algn="just"/>
            <a:endParaRPr lang="en-GB" sz="2000" dirty="0"/>
          </a:p>
        </p:txBody>
      </p:sp>
      <p:sp>
        <p:nvSpPr>
          <p:cNvPr id="3" name="Title 2"/>
          <p:cNvSpPr>
            <a:spLocks noGrp="1"/>
          </p:cNvSpPr>
          <p:nvPr>
            <p:ph type="title"/>
          </p:nvPr>
        </p:nvSpPr>
        <p:spPr/>
        <p:txBody>
          <a:bodyPr/>
          <a:lstStyle/>
          <a:p>
            <a:r>
              <a:rPr lang="en-GB" sz="4400" dirty="0"/>
              <a:t>Telemetry and Tracking Services</a:t>
            </a:r>
          </a:p>
        </p:txBody>
      </p:sp>
      <p:pic>
        <p:nvPicPr>
          <p:cNvPr id="5" name="Picture 4"/>
          <p:cNvPicPr>
            <a:picLocks noChangeAspect="1"/>
          </p:cNvPicPr>
          <p:nvPr/>
        </p:nvPicPr>
        <p:blipFill>
          <a:blip r:embed="rId3"/>
          <a:stretch>
            <a:fillRect/>
          </a:stretch>
        </p:blipFill>
        <p:spPr>
          <a:xfrm>
            <a:off x="8147103" y="1212848"/>
            <a:ext cx="4079671" cy="1924373"/>
          </a:xfrm>
          <a:prstGeom prst="rect">
            <a:avLst/>
          </a:prstGeom>
        </p:spPr>
      </p:pic>
      <p:pic>
        <p:nvPicPr>
          <p:cNvPr id="7" name="Picture 6"/>
          <p:cNvPicPr>
            <a:picLocks noChangeAspect="1"/>
          </p:cNvPicPr>
          <p:nvPr/>
        </p:nvPicPr>
        <p:blipFill>
          <a:blip r:embed="rId4"/>
          <a:stretch>
            <a:fillRect/>
          </a:stretch>
        </p:blipFill>
        <p:spPr>
          <a:xfrm>
            <a:off x="7946429" y="3497262"/>
            <a:ext cx="4278534" cy="2160240"/>
          </a:xfrm>
          <a:prstGeom prst="rect">
            <a:avLst/>
          </a:prstGeom>
        </p:spPr>
      </p:pic>
    </p:spTree>
    <p:extLst>
      <p:ext uri="{BB962C8B-B14F-4D97-AF65-F5344CB8AC3E}">
        <p14:creationId xmlns:p14="http://schemas.microsoft.com/office/powerpoint/2010/main" val="38738308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accent4">
              <a:lumMod val="20000"/>
              <a:lumOff val="80000"/>
              <a:alpha val="60000"/>
            </a:schemeClr>
          </a:solidFill>
        </p:spPr>
        <p:txBody>
          <a:bodyPr vert="horz" wrap="square" lIns="146304" tIns="91440" rIns="146304" bIns="91440" numCol="1" rtlCol="0" anchor="ctr" anchorCtr="0">
            <a:noAutofit/>
          </a:bodyPr>
          <a:lstStyle/>
          <a:p>
            <a:pPr marL="2520000" algn="just">
              <a:lnSpc>
                <a:spcPct val="90000"/>
              </a:lnSpc>
              <a:spcBef>
                <a:spcPct val="0"/>
              </a:spcBef>
            </a:pPr>
            <a:r>
              <a:rPr lang="en-US" sz="2800" b="1" spc="-100" dirty="0">
                <a:ln w="3175">
                  <a:noFill/>
                </a:ln>
                <a:solidFill>
                  <a:srgbClr val="002050"/>
                </a:solidFill>
                <a:latin typeface="+mj-lt"/>
                <a:cs typeface="Segoe UI" pitchFamily="34" charset="0"/>
              </a:rPr>
              <a:t>Please note down questions and post them on the event site, we will use them to drive the content of the interactive group discussion later.</a:t>
            </a:r>
          </a:p>
          <a:p>
            <a:pPr marL="2520000" algn="just">
              <a:lnSpc>
                <a:spcPct val="90000"/>
              </a:lnSpc>
              <a:spcBef>
                <a:spcPct val="0"/>
              </a:spcBef>
            </a:pPr>
            <a:endParaRPr lang="en-US" sz="2800" spc="-100" dirty="0">
              <a:ln w="3175">
                <a:noFill/>
              </a:ln>
              <a:solidFill>
                <a:srgbClr val="002050"/>
              </a:solidFill>
              <a:latin typeface="+mj-lt"/>
              <a:cs typeface="Segoe UI" pitchFamily="34" charset="0"/>
            </a:endParaRPr>
          </a:p>
          <a:p>
            <a:pPr marL="2520000" algn="just">
              <a:lnSpc>
                <a:spcPct val="90000"/>
              </a:lnSpc>
              <a:spcBef>
                <a:spcPct val="0"/>
              </a:spcBef>
            </a:pPr>
            <a:r>
              <a:rPr lang="en-US" sz="2800" b="1" spc="-100" dirty="0">
                <a:ln w="3175">
                  <a:noFill/>
                </a:ln>
                <a:solidFill>
                  <a:srgbClr val="002050"/>
                </a:solidFill>
                <a:latin typeface="+mj-lt"/>
                <a:cs typeface="Segoe UI" pitchFamily="34" charset="0"/>
              </a:rPr>
              <a:t>Nothing is a stupid question, please ask away ! </a:t>
            </a:r>
          </a:p>
        </p:txBody>
      </p:sp>
      <p:sp>
        <p:nvSpPr>
          <p:cNvPr id="6" name="Oval 5"/>
          <p:cNvSpPr/>
          <p:nvPr/>
        </p:nvSpPr>
        <p:spPr bwMode="auto">
          <a:xfrm>
            <a:off x="274638" y="3824592"/>
            <a:ext cx="2076450" cy="2076450"/>
          </a:xfrm>
          <a:prstGeom prst="ellipse">
            <a:avLst/>
          </a:prstGeom>
          <a:solidFill>
            <a:schemeClr val="tx1"/>
          </a:solid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B050"/>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8000" b="1" dirty="0">
                <a:solidFill>
                  <a:schemeClr val="tx1"/>
                </a:solidFill>
              </a:rPr>
              <a:t>The Q&amp;A Process </a:t>
            </a:r>
          </a:p>
        </p:txBody>
      </p:sp>
      <p:sp>
        <p:nvSpPr>
          <p:cNvPr id="2" name="TextBox 1"/>
          <p:cNvSpPr txBox="1"/>
          <p:nvPr/>
        </p:nvSpPr>
        <p:spPr>
          <a:xfrm>
            <a:off x="6218237" y="5651148"/>
            <a:ext cx="5976664" cy="1037207"/>
          </a:xfrm>
          <a:prstGeom prst="rect">
            <a:avLst/>
          </a:prstGeom>
          <a:noFill/>
        </p:spPr>
        <p:txBody>
          <a:bodyPr wrap="square" lIns="182880" tIns="146304" rIns="182880" bIns="146304" rtlCol="0">
            <a:spAutoFit/>
          </a:bodyPr>
          <a:lstStyle/>
          <a:p>
            <a:pPr algn="r">
              <a:lnSpc>
                <a:spcPct val="90000"/>
              </a:lnSpc>
              <a:spcAft>
                <a:spcPts val="600"/>
              </a:spcAft>
            </a:pPr>
            <a:r>
              <a:rPr lang="en-GB" sz="2400" b="1" dirty="0"/>
              <a:t>Site is @ </a:t>
            </a:r>
            <a:r>
              <a:rPr lang="en-GB" sz="2400" dirty="0"/>
              <a:t>http://aka.ms/azurevipevent</a:t>
            </a:r>
          </a:p>
          <a:p>
            <a:pPr algn="r">
              <a:lnSpc>
                <a:spcPct val="90000"/>
              </a:lnSpc>
              <a:spcAft>
                <a:spcPts val="600"/>
              </a:spcAft>
            </a:pPr>
            <a:r>
              <a:rPr lang="en-GB" sz="2400" b="1" dirty="0"/>
              <a:t>Security Code is: </a:t>
            </a:r>
            <a:r>
              <a:rPr lang="en-GB" sz="2400" dirty="0"/>
              <a:t>901031</a:t>
            </a:r>
          </a:p>
        </p:txBody>
      </p:sp>
    </p:spTree>
    <p:extLst>
      <p:ext uri="{BB962C8B-B14F-4D97-AF65-F5344CB8AC3E}">
        <p14:creationId xmlns:p14="http://schemas.microsoft.com/office/powerpoint/2010/main" val="1646544068"/>
      </p:ext>
    </p:extLst>
  </p:cSld>
  <p:clrMapOvr>
    <a:overrideClrMapping bg1="dk1" tx1="lt1" bg2="dk2" tx2="lt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786189" y="39654"/>
            <a:ext cx="7552457" cy="6954872"/>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dirty="0">
                <a:solidFill>
                  <a:schemeClr val="tx1"/>
                </a:solidFill>
              </a:rPr>
              <a:t>Mind the gap</a:t>
            </a:r>
            <a:br>
              <a:rPr lang="en-GB" dirty="0">
                <a:solidFill>
                  <a:schemeClr val="tx1"/>
                </a:solidFill>
              </a:rPr>
            </a:br>
            <a:br>
              <a:rPr lang="en-GB" dirty="0">
                <a:solidFill>
                  <a:schemeClr val="tx1"/>
                </a:solidFill>
              </a:rPr>
            </a:br>
            <a:r>
              <a:rPr lang="en-GB" sz="4800" dirty="0">
                <a:solidFill>
                  <a:schemeClr val="tx1"/>
                </a:solidFill>
              </a:rPr>
              <a:t>Migrating to the cloud, or </a:t>
            </a:r>
            <a:r>
              <a:rPr lang="en-US" sz="4800" dirty="0">
                <a:solidFill>
                  <a:schemeClr val="tx1"/>
                </a:solidFill>
              </a:rPr>
              <a:t> transitioning to SaaS charging models?</a:t>
            </a:r>
            <a:endParaRPr lang="en-US" sz="3200" dirty="0">
              <a:solidFill>
                <a:schemeClr val="tx1"/>
              </a:solidFill>
            </a:endParaRPr>
          </a:p>
        </p:txBody>
      </p:sp>
      <p:sp>
        <p:nvSpPr>
          <p:cNvPr id="3" name="Rectangle 2"/>
          <p:cNvSpPr/>
          <p:nvPr/>
        </p:nvSpPr>
        <p:spPr bwMode="auto">
          <a:xfrm>
            <a:off x="-1702643" y="6161558"/>
            <a:ext cx="7992888" cy="1440160"/>
          </a:xfrm>
          <a:prstGeom prst="rect">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78894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4"/>
            <a:ext cx="5486399" cy="7497437"/>
          </a:xfrm>
        </p:spPr>
        <p:txBody>
          <a:bodyPr/>
          <a:lstStyle/>
          <a:p>
            <a:r>
              <a:rPr lang="en-GB" dirty="0"/>
              <a:t>Cost Gap</a:t>
            </a:r>
            <a:br>
              <a:rPr lang="en-GB" dirty="0"/>
            </a:br>
            <a:br>
              <a:rPr lang="en-GB" dirty="0"/>
            </a:br>
            <a:r>
              <a:rPr lang="en-US" sz="4400" dirty="0"/>
              <a:t>A gap between how you charge for your service and how you are charged for consumption of cloud resources.</a:t>
            </a:r>
            <a:br>
              <a:rPr lang="en-GB" sz="6000" dirty="0"/>
            </a:br>
            <a:br>
              <a:rPr lang="en-GB" sz="6000" dirty="0"/>
            </a:br>
            <a:endParaRPr lang="en-GB" dirty="0"/>
          </a:p>
        </p:txBody>
      </p:sp>
      <p:sp>
        <p:nvSpPr>
          <p:cNvPr id="3" name="Picture Placeholder 2"/>
          <p:cNvSpPr>
            <a:spLocks noGrp="1"/>
          </p:cNvSpPr>
          <p:nvPr>
            <p:ph type="pic" sz="quarter" idx="10"/>
          </p:nvPr>
        </p:nvSpPr>
        <p:spPr>
          <a:xfrm>
            <a:off x="6233537" y="3097"/>
            <a:ext cx="6216650" cy="6992587"/>
          </a:xfrm>
          <a:blipFill>
            <a:blip r:embed="rId3"/>
            <a:stretch>
              <a:fillRect/>
            </a:stretch>
          </a:blipFill>
        </p:spPr>
      </p:sp>
    </p:spTree>
    <p:extLst>
      <p:ext uri="{BB962C8B-B14F-4D97-AF65-F5344CB8AC3E}">
        <p14:creationId xmlns:p14="http://schemas.microsoft.com/office/powerpoint/2010/main" val="26175417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8424936" cy="6472541"/>
          </a:xfrm>
        </p:spPr>
        <p:txBody>
          <a:bodyPr/>
          <a:lstStyle/>
          <a:p>
            <a:r>
              <a:rPr lang="en-GB" sz="5400" dirty="0"/>
              <a:t>Looking forward .. Utopia …</a:t>
            </a:r>
            <a:br>
              <a:rPr lang="en-GB" sz="5400" dirty="0"/>
            </a:br>
            <a:br>
              <a:rPr lang="en-GB" sz="4400" dirty="0"/>
            </a:br>
            <a:r>
              <a:rPr lang="en-GB" sz="3600" dirty="0">
                <a:latin typeface="+mn-lt"/>
              </a:rPr>
              <a:t>We SaaSify the app </a:t>
            </a:r>
            <a:br>
              <a:rPr lang="en-GB" sz="4000" dirty="0">
                <a:latin typeface="+mn-lt"/>
              </a:rPr>
            </a:br>
            <a:br>
              <a:rPr lang="en-GB" sz="4000" dirty="0">
                <a:latin typeface="+mn-lt"/>
              </a:rPr>
            </a:br>
            <a:r>
              <a:rPr lang="en-GB" sz="4000" dirty="0">
                <a:latin typeface="+mn-lt"/>
              </a:rPr>
              <a:t>We deploy it to PaaS / Serverless </a:t>
            </a:r>
            <a:br>
              <a:rPr lang="en-GB" sz="4000" dirty="0">
                <a:latin typeface="+mn-lt"/>
              </a:rPr>
            </a:br>
            <a:br>
              <a:rPr lang="en-GB" sz="4000" dirty="0">
                <a:latin typeface="+mn-lt"/>
              </a:rPr>
            </a:br>
            <a:r>
              <a:rPr lang="en-GB" sz="4000" dirty="0">
                <a:latin typeface="+mn-lt"/>
              </a:rPr>
              <a:t>We change the billing model</a:t>
            </a:r>
            <a:br>
              <a:rPr lang="en-GB" sz="4000" dirty="0">
                <a:latin typeface="+mn-lt"/>
              </a:rPr>
            </a:br>
            <a:br>
              <a:rPr lang="en-GB" sz="4000" dirty="0">
                <a:latin typeface="+mn-lt"/>
              </a:rPr>
            </a:br>
            <a:r>
              <a:rPr lang="en-GB" sz="4000" dirty="0">
                <a:latin typeface="+mn-lt"/>
              </a:rPr>
              <a:t>We are now ISV Leaders in SaaS</a:t>
            </a:r>
            <a:br>
              <a:rPr lang="en-GB" sz="4000" dirty="0">
                <a:latin typeface="+mn-lt"/>
              </a:rPr>
            </a:br>
            <a:br>
              <a:rPr lang="en-GB" sz="4000" dirty="0">
                <a:latin typeface="+mn-lt"/>
              </a:rPr>
            </a:br>
            <a:r>
              <a:rPr lang="en-GB" sz="4000" dirty="0">
                <a:latin typeface="+mn-lt"/>
              </a:rPr>
              <a:t>							   But….</a:t>
            </a:r>
            <a:endParaRPr lang="en-GB" sz="5400" dirty="0">
              <a:latin typeface="+mn-lt"/>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spTree>
    <p:extLst>
      <p:ext uri="{BB962C8B-B14F-4D97-AF65-F5344CB8AC3E}">
        <p14:creationId xmlns:p14="http://schemas.microsoft.com/office/powerpoint/2010/main" val="58614349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82590"/>
            <a:ext cx="8424936" cy="6057043"/>
          </a:xfrm>
        </p:spPr>
        <p:txBody>
          <a:bodyPr/>
          <a:lstStyle/>
          <a:p>
            <a:r>
              <a:rPr lang="en-GB" sz="4400" dirty="0"/>
              <a:t>What normally happens … </a:t>
            </a:r>
            <a:br>
              <a:rPr lang="en-GB" sz="4400" dirty="0"/>
            </a:br>
            <a:br>
              <a:rPr lang="en-GB" sz="4400" dirty="0"/>
            </a:br>
            <a:r>
              <a:rPr lang="en-GB" sz="2400" b="1" dirty="0">
                <a:solidFill>
                  <a:srgbClr val="003399"/>
                </a:solidFill>
                <a:latin typeface="+mn-lt"/>
              </a:rPr>
              <a:t>Where ISVs do not have a cloud or SaaS ready product, they deploy what they have and try to make it fit.</a:t>
            </a:r>
            <a:br>
              <a:rPr lang="en-GB" sz="2400" dirty="0">
                <a:solidFill>
                  <a:srgbClr val="003399"/>
                </a:solidFill>
                <a:latin typeface="+mn-lt"/>
              </a:rPr>
            </a:br>
            <a:br>
              <a:rPr lang="en-GB" sz="2400" dirty="0">
                <a:solidFill>
                  <a:srgbClr val="003399"/>
                </a:solidFill>
                <a:latin typeface="+mn-lt"/>
              </a:rPr>
            </a:br>
            <a:r>
              <a:rPr lang="en-GB" sz="2400" dirty="0">
                <a:latin typeface="+mn-lt"/>
              </a:rPr>
              <a:t>Reduce customer time to return by x months.</a:t>
            </a:r>
            <a:br>
              <a:rPr lang="en-GB" sz="4400" dirty="0"/>
            </a:br>
            <a:r>
              <a:rPr lang="en-GB" sz="2400" dirty="0">
                <a:latin typeface="+mn-lt"/>
              </a:rPr>
              <a:t>Extend ISV time to profit by x months.</a:t>
            </a:r>
            <a:br>
              <a:rPr lang="en-GB" sz="2400" dirty="0">
                <a:latin typeface="+mn-lt"/>
              </a:rPr>
            </a:br>
            <a:br>
              <a:rPr lang="en-GB" sz="2400" dirty="0">
                <a:latin typeface="+mn-lt"/>
              </a:rPr>
            </a:br>
            <a:r>
              <a:rPr lang="en-GB" sz="2400" dirty="0">
                <a:latin typeface="+mn-lt"/>
              </a:rPr>
              <a:t>Add new risk of customer termination</a:t>
            </a:r>
            <a:br>
              <a:rPr lang="en-GB" sz="2400" dirty="0">
                <a:latin typeface="+mn-lt"/>
              </a:rPr>
            </a:br>
            <a:br>
              <a:rPr lang="en-GB" sz="2400" dirty="0">
                <a:latin typeface="+mn-lt"/>
              </a:rPr>
            </a:br>
            <a:r>
              <a:rPr lang="en-GB" sz="2400" dirty="0">
                <a:latin typeface="+mn-lt"/>
              </a:rPr>
              <a:t>Add new risk of over-consumption (risk of under-pricing against fixed IaaS resource costs) – results in excessive cost or under-performance.</a:t>
            </a:r>
            <a:br>
              <a:rPr lang="en-GB" sz="2400" dirty="0">
                <a:latin typeface="+mn-lt"/>
              </a:rPr>
            </a:br>
            <a:br>
              <a:rPr lang="en-GB" sz="2400" dirty="0">
                <a:latin typeface="+mn-lt"/>
              </a:rPr>
            </a:br>
            <a:r>
              <a:rPr lang="en-GB" sz="2400" dirty="0">
                <a:latin typeface="+mn-lt"/>
              </a:rPr>
              <a:t>Add new risk of under-consumption of resource (IaaS over-provisioning) </a:t>
            </a:r>
            <a:endParaRPr lang="en-GB" sz="3200" dirty="0">
              <a:latin typeface="+mn-lt"/>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rotWithShape="1">
          <a:blip r:embed="rId4"/>
          <a:srcRect l="49766" r="690"/>
          <a:stretch/>
        </p:blipFill>
        <p:spPr>
          <a:xfrm>
            <a:off x="9223879" y="1938"/>
            <a:ext cx="5161478" cy="6994525"/>
          </a:xfrm>
          <a:prstGeom prst="rect">
            <a:avLst/>
          </a:prstGeom>
        </p:spPr>
      </p:pic>
    </p:spTree>
    <p:extLst>
      <p:ext uri="{BB962C8B-B14F-4D97-AF65-F5344CB8AC3E}">
        <p14:creationId xmlns:p14="http://schemas.microsoft.com/office/powerpoint/2010/main" val="4430362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82590"/>
            <a:ext cx="8424936" cy="6278642"/>
          </a:xfrm>
        </p:spPr>
        <p:txBody>
          <a:bodyPr/>
          <a:lstStyle/>
          <a:p>
            <a:r>
              <a:rPr lang="en-GB" sz="4400" dirty="0"/>
              <a:t>Transitioning to SaaS - challenges</a:t>
            </a:r>
            <a:br>
              <a:rPr lang="en-GB" sz="4400" dirty="0"/>
            </a:br>
            <a:br>
              <a:rPr lang="en-GB" sz="4400" dirty="0"/>
            </a:br>
            <a:r>
              <a:rPr lang="en-GB" sz="3200" strike="sngStrike" dirty="0">
                <a:latin typeface="+mn-lt"/>
              </a:rPr>
              <a:t>Reduce customer time to return by x months.</a:t>
            </a:r>
            <a:br>
              <a:rPr lang="en-GB" sz="5400" strike="sngStrike" dirty="0"/>
            </a:br>
            <a:r>
              <a:rPr lang="en-GB" sz="3200" strike="sngStrike" dirty="0">
                <a:latin typeface="+mn-lt"/>
              </a:rPr>
              <a:t>Extend ISV time to profit by x months.</a:t>
            </a:r>
            <a:br>
              <a:rPr lang="en-GB" sz="3200" strike="sngStrike" dirty="0">
                <a:latin typeface="+mn-lt"/>
              </a:rPr>
            </a:br>
            <a:br>
              <a:rPr lang="en-GB" sz="3200" strike="sngStrike" dirty="0">
                <a:latin typeface="+mn-lt"/>
              </a:rPr>
            </a:br>
            <a:r>
              <a:rPr lang="en-GB" sz="3200" strike="sngStrike" dirty="0">
                <a:latin typeface="+mn-lt"/>
              </a:rPr>
              <a:t>Add new risk of customer termination</a:t>
            </a:r>
            <a:br>
              <a:rPr lang="en-GB" sz="3200" strike="sngStrike" dirty="0">
                <a:latin typeface="+mn-lt"/>
              </a:rPr>
            </a:br>
            <a:br>
              <a:rPr lang="en-GB" sz="3200" dirty="0">
                <a:latin typeface="+mn-lt"/>
              </a:rPr>
            </a:br>
            <a:r>
              <a:rPr lang="en-GB" sz="3200" dirty="0">
                <a:solidFill>
                  <a:srgbClr val="002060"/>
                </a:solidFill>
                <a:latin typeface="+mn-lt"/>
              </a:rPr>
              <a:t>Add new risk of over-consumption (risk of under-pricing against fixed IaaS resource costs) – results in excessive cost or under-performance.</a:t>
            </a:r>
            <a:br>
              <a:rPr lang="en-GB" sz="3200" dirty="0">
                <a:solidFill>
                  <a:srgbClr val="002060"/>
                </a:solidFill>
                <a:latin typeface="+mn-lt"/>
              </a:rPr>
            </a:br>
            <a:br>
              <a:rPr lang="en-GB" sz="3200" dirty="0">
                <a:solidFill>
                  <a:srgbClr val="002060"/>
                </a:solidFill>
                <a:latin typeface="+mn-lt"/>
              </a:rPr>
            </a:br>
            <a:r>
              <a:rPr lang="en-GB" sz="3200" dirty="0">
                <a:solidFill>
                  <a:srgbClr val="002060"/>
                </a:solidFill>
                <a:latin typeface="+mn-lt"/>
              </a:rPr>
              <a:t>Add new risk of under-consumption of resource (IaaS over-provisioning) </a:t>
            </a:r>
            <a:endParaRPr lang="en-GB" sz="5400" dirty="0">
              <a:solidFill>
                <a:srgbClr val="002060"/>
              </a:solidFill>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rotWithShape="1">
          <a:blip r:embed="rId4"/>
          <a:srcRect l="49766" r="690"/>
          <a:stretch/>
        </p:blipFill>
        <p:spPr>
          <a:xfrm>
            <a:off x="9223879" y="1938"/>
            <a:ext cx="5161478" cy="6994525"/>
          </a:xfrm>
          <a:prstGeom prst="rect">
            <a:avLst/>
          </a:prstGeom>
        </p:spPr>
      </p:pic>
    </p:spTree>
    <p:extLst>
      <p:ext uri="{BB962C8B-B14F-4D97-AF65-F5344CB8AC3E}">
        <p14:creationId xmlns:p14="http://schemas.microsoft.com/office/powerpoint/2010/main" val="212272112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5669" y="2614509"/>
            <a:ext cx="10058399" cy="917575"/>
          </a:xfrm>
        </p:spPr>
        <p:txBody>
          <a:bodyPr/>
          <a:lstStyle/>
          <a:p>
            <a:r>
              <a:rPr lang="en-GB" dirty="0">
                <a:solidFill>
                  <a:srgbClr val="002050"/>
                </a:solidFill>
              </a:rPr>
              <a:t>(TCODU / TAPL) = CPT</a:t>
            </a:r>
            <a:endParaRPr lang="en-US" dirty="0">
              <a:solidFill>
                <a:srgbClr val="002050"/>
              </a:solidFill>
            </a:endParaRPr>
          </a:p>
        </p:txBody>
      </p:sp>
      <p:sp>
        <p:nvSpPr>
          <p:cNvPr id="6" name="Text Placeholder 5"/>
          <p:cNvSpPr>
            <a:spLocks noGrp="1"/>
          </p:cNvSpPr>
          <p:nvPr>
            <p:ph type="body" sz="quarter" idx="10"/>
          </p:nvPr>
        </p:nvSpPr>
        <p:spPr>
          <a:xfrm>
            <a:off x="1321693" y="4289350"/>
            <a:ext cx="10573817" cy="1957459"/>
          </a:xfrm>
        </p:spPr>
        <p:txBody>
          <a:bodyPr/>
          <a:lstStyle/>
          <a:p>
            <a:r>
              <a:rPr lang="en-US" dirty="0">
                <a:solidFill>
                  <a:schemeClr val="tx1"/>
                </a:solidFill>
              </a:rPr>
              <a:t>TCOS = Total Cost of Ownership of a Deployment Unit</a:t>
            </a:r>
          </a:p>
          <a:p>
            <a:r>
              <a:rPr lang="en-US" dirty="0">
                <a:solidFill>
                  <a:schemeClr val="tx1"/>
                </a:solidFill>
              </a:rPr>
              <a:t>TAPL = Transactions at Peak Load</a:t>
            </a:r>
          </a:p>
          <a:p>
            <a:pPr algn="r"/>
            <a:endParaRPr lang="en-US" dirty="0">
              <a:solidFill>
                <a:schemeClr val="tx1"/>
              </a:solidFill>
            </a:endParaRPr>
          </a:p>
          <a:p>
            <a:r>
              <a:rPr lang="en-US" dirty="0">
                <a:solidFill>
                  <a:schemeClr val="tx1"/>
                </a:solidFill>
              </a:rPr>
              <a:t>CPT = Cost per Transaction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
        <p:nvSpPr>
          <p:cNvPr id="3" name="TextBox 2"/>
          <p:cNvSpPr txBox="1"/>
          <p:nvPr/>
        </p:nvSpPr>
        <p:spPr>
          <a:xfrm>
            <a:off x="1189039" y="1465630"/>
            <a:ext cx="5544616"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TAPL = Benchmark / load test result </a:t>
            </a:r>
          </a:p>
        </p:txBody>
      </p:sp>
      <p:sp>
        <p:nvSpPr>
          <p:cNvPr id="7" name="TextBox 6"/>
          <p:cNvSpPr txBox="1"/>
          <p:nvPr/>
        </p:nvSpPr>
        <p:spPr>
          <a:xfrm>
            <a:off x="1189039" y="944615"/>
            <a:ext cx="10573816"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TCODU = Service Hosting Cost + Operations and Support Staff</a:t>
            </a:r>
          </a:p>
        </p:txBody>
      </p:sp>
    </p:spTree>
    <p:extLst>
      <p:ext uri="{BB962C8B-B14F-4D97-AF65-F5344CB8AC3E}">
        <p14:creationId xmlns:p14="http://schemas.microsoft.com/office/powerpoint/2010/main" val="2389876322"/>
      </p:ext>
    </p:extLst>
  </p:cSld>
  <p:clrMapOvr>
    <a:overrideClrMapping bg1="dk1" tx1="lt1" bg2="dk2" tx2="lt2" accent1="accent1" accent2="accent2" accent3="accent3" accent4="accent4" accent5="accent5" accent6="accent6" hlink="hlink" folHlink="folHlink"/>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5629" y="620389"/>
            <a:ext cx="11737303" cy="2426296"/>
          </a:xfrm>
        </p:spPr>
        <p:txBody>
          <a:bodyPr/>
          <a:lstStyle/>
          <a:p>
            <a:r>
              <a:rPr lang="en-GB" dirty="0">
                <a:solidFill>
                  <a:srgbClr val="002050"/>
                </a:solidFill>
              </a:rPr>
              <a:t>((TCODU / TAPL)) * (1 + (Margin uplift(%) needed)</a:t>
            </a:r>
            <a:br>
              <a:rPr lang="en-GB" dirty="0">
                <a:solidFill>
                  <a:srgbClr val="002050"/>
                </a:solidFill>
              </a:rPr>
            </a:br>
            <a:br>
              <a:rPr lang="en-GB" dirty="0">
                <a:solidFill>
                  <a:srgbClr val="002050"/>
                </a:solidFill>
              </a:rPr>
            </a:br>
            <a:r>
              <a:rPr lang="en-GB" dirty="0">
                <a:solidFill>
                  <a:srgbClr val="002050"/>
                </a:solidFill>
              </a:rPr>
              <a:t>= </a:t>
            </a:r>
            <a:r>
              <a:rPr lang="en-GB" b="1" dirty="0">
                <a:solidFill>
                  <a:srgbClr val="002050"/>
                </a:solidFill>
              </a:rPr>
              <a:t>Sale Price per Transaction</a:t>
            </a:r>
            <a:r>
              <a:rPr lang="en-GB" dirty="0">
                <a:solidFill>
                  <a:srgbClr val="002050"/>
                </a:solidFill>
              </a:rPr>
              <a:t> </a:t>
            </a:r>
            <a:endParaRPr lang="en-US" dirty="0">
              <a:solidFill>
                <a:srgbClr val="002050"/>
              </a:solidFill>
            </a:endParaRPr>
          </a:p>
        </p:txBody>
      </p:sp>
      <p:sp>
        <p:nvSpPr>
          <p:cNvPr id="6" name="Text Placeholder 5"/>
          <p:cNvSpPr>
            <a:spLocks noGrp="1"/>
          </p:cNvSpPr>
          <p:nvPr>
            <p:ph type="body" sz="quarter" idx="10"/>
          </p:nvPr>
        </p:nvSpPr>
        <p:spPr>
          <a:xfrm>
            <a:off x="673621" y="4433366"/>
            <a:ext cx="10573817" cy="1957459"/>
          </a:xfrm>
        </p:spPr>
        <p:txBody>
          <a:bodyPr/>
          <a:lstStyle/>
          <a:p>
            <a:r>
              <a:rPr lang="en-US" dirty="0">
                <a:solidFill>
                  <a:schemeClr val="tx1"/>
                </a:solidFill>
              </a:rPr>
              <a:t>TCOS = Total Cost of</a:t>
            </a:r>
            <a:r>
              <a:rPr lang="en-US" b="1" dirty="0">
                <a:solidFill>
                  <a:schemeClr val="tx1"/>
                </a:solidFill>
              </a:rPr>
              <a:t> </a:t>
            </a:r>
            <a:r>
              <a:rPr lang="en-US" dirty="0">
                <a:solidFill>
                  <a:schemeClr val="tx1"/>
                </a:solidFill>
              </a:rPr>
              <a:t>Ownership of a Deployment Unit</a:t>
            </a:r>
          </a:p>
          <a:p>
            <a:r>
              <a:rPr lang="en-US" dirty="0">
                <a:solidFill>
                  <a:schemeClr val="tx1"/>
                </a:solidFill>
              </a:rPr>
              <a:t>TAPL = Transactions at Peak Load</a:t>
            </a:r>
          </a:p>
          <a:p>
            <a:pPr algn="r"/>
            <a:endParaRPr lang="en-US" dirty="0">
              <a:solidFill>
                <a:schemeClr val="tx1"/>
              </a:solidFill>
            </a:endParaRPr>
          </a:p>
          <a:p>
            <a:r>
              <a:rPr lang="en-US" dirty="0">
                <a:solidFill>
                  <a:schemeClr val="tx1"/>
                </a:solidFill>
              </a:rPr>
              <a:t>CPT = Cost per Transaction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2251436116"/>
      </p:ext>
    </p:extLst>
  </p:cSld>
  <p:clrMapOvr>
    <a:overrideClrMapping bg1="dk1" tx1="lt1" bg2="dk2" tx2="lt2" accent1="accent1" accent2="accent2" accent3="accent3" accent4="accent4" accent5="accent5" accent6="accent6" hlink="hlink" folHlink="folHlink"/>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05" y="616942"/>
            <a:ext cx="11737303" cy="5760639"/>
          </a:xfrm>
        </p:spPr>
        <p:txBody>
          <a:bodyPr/>
          <a:lstStyle/>
          <a:p>
            <a:r>
              <a:rPr lang="en-GB" sz="4800" dirty="0">
                <a:solidFill>
                  <a:srgbClr val="002050"/>
                </a:solidFill>
              </a:rPr>
              <a:t>Now your pricing can be calculated via selling transactions in a serverless pricing model (with a direct link from your delivered customer value to the paid price). </a:t>
            </a:r>
            <a:br>
              <a:rPr lang="en-GB" sz="4800" dirty="0">
                <a:solidFill>
                  <a:srgbClr val="002050"/>
                </a:solidFill>
              </a:rPr>
            </a:br>
            <a:br>
              <a:rPr lang="en-GB" sz="4800" dirty="0">
                <a:solidFill>
                  <a:srgbClr val="002050"/>
                </a:solidFill>
              </a:rPr>
            </a:br>
            <a:r>
              <a:rPr lang="en-GB" sz="4800" dirty="0">
                <a:solidFill>
                  <a:srgbClr val="002050"/>
                </a:solidFill>
              </a:rPr>
              <a:t>Or by selling a fixed capacity by selling multiples of Deployment Units to support x users.</a:t>
            </a:r>
            <a:endParaRPr lang="en-US" sz="4800" dirty="0">
              <a:solidFill>
                <a:srgbClr val="002050"/>
              </a:solidFill>
            </a:endParaRP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2079079920"/>
      </p:ext>
    </p:extLst>
  </p:cSld>
  <p:clrMapOvr>
    <a:overrideClrMapping bg1="dk1" tx1="lt1" bg2="dk2" tx2="lt2" accent1="accent1" accent2="accent2" accent3="accent3" accent4="accent4" accent5="accent5" accent6="accent6" hlink="hlink" folHlink="folHlink"/>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05" y="400918"/>
            <a:ext cx="11737303" cy="3024335"/>
          </a:xfrm>
        </p:spPr>
        <p:txBody>
          <a:bodyPr/>
          <a:lstStyle/>
          <a:p>
            <a:r>
              <a:rPr lang="en-GB" dirty="0">
                <a:solidFill>
                  <a:srgbClr val="002050"/>
                </a:solidFill>
              </a:rPr>
              <a:t>Now use autoscaling and / or Serverless to keep that TAPL value constant</a:t>
            </a:r>
            <a:endParaRPr lang="en-US" dirty="0">
              <a:solidFill>
                <a:srgbClr val="002050"/>
              </a:solidFill>
            </a:endParaRPr>
          </a:p>
        </p:txBody>
      </p:sp>
      <p:sp>
        <p:nvSpPr>
          <p:cNvPr id="6" name="Text Placeholder 5"/>
          <p:cNvSpPr>
            <a:spLocks noGrp="1"/>
          </p:cNvSpPr>
          <p:nvPr>
            <p:ph type="body" sz="quarter" idx="10"/>
          </p:nvPr>
        </p:nvSpPr>
        <p:spPr>
          <a:xfrm>
            <a:off x="673621" y="4289351"/>
            <a:ext cx="10573817" cy="1957459"/>
          </a:xfrm>
        </p:spPr>
        <p:txBody>
          <a:bodyPr/>
          <a:lstStyle/>
          <a:p>
            <a:r>
              <a:rPr lang="en-US" dirty="0">
                <a:solidFill>
                  <a:schemeClr val="tx1"/>
                </a:solidFill>
              </a:rPr>
              <a:t>TCOS = Total Cost of Ownership of a Deployment Unit</a:t>
            </a:r>
          </a:p>
          <a:p>
            <a:r>
              <a:rPr lang="en-US" dirty="0">
                <a:solidFill>
                  <a:schemeClr val="tx1"/>
                </a:solidFill>
              </a:rPr>
              <a:t>TAPL = Transactions at Peak Load</a:t>
            </a:r>
          </a:p>
          <a:p>
            <a:pPr algn="r"/>
            <a:endParaRPr lang="en-US" dirty="0">
              <a:solidFill>
                <a:schemeClr val="tx1"/>
              </a:solidFill>
            </a:endParaRPr>
          </a:p>
          <a:p>
            <a:r>
              <a:rPr lang="en-US" dirty="0">
                <a:solidFill>
                  <a:schemeClr val="tx1"/>
                </a:solidFill>
              </a:rPr>
              <a:t>CPT = Cost per Transaction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1370564045"/>
      </p:ext>
    </p:extLst>
  </p:cSld>
  <p:clrMapOvr>
    <a:overrideClrMapping bg1="dk1" tx1="lt1" bg2="dk2" tx2="lt2" accent1="accent1" accent2="accent2" accent3="accent3" accent4="accent4" accent5="accent5" accent6="accent6" hlink="hlink" folHlink="folHlink"/>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sz="8800" dirty="0">
                <a:solidFill>
                  <a:schemeClr val="tx1"/>
                </a:solidFill>
              </a:rPr>
              <a:t>Serverless </a:t>
            </a:r>
            <a:br>
              <a:rPr lang="en-GB" dirty="0">
                <a:solidFill>
                  <a:schemeClr val="tx1"/>
                </a:solidFill>
              </a:rPr>
            </a:br>
            <a:br>
              <a:rPr lang="en-GB" dirty="0">
                <a:solidFill>
                  <a:schemeClr val="tx1"/>
                </a:solidFill>
              </a:rPr>
            </a:br>
            <a:r>
              <a:rPr lang="en-GB" sz="4800" dirty="0">
                <a:solidFill>
                  <a:schemeClr val="tx1"/>
                </a:solidFill>
              </a:rPr>
              <a:t>What about these Azure Functions? </a:t>
            </a:r>
            <a:br>
              <a:rPr lang="en-GB" dirty="0">
                <a:solidFill>
                  <a:schemeClr val="tx1"/>
                </a:solidFill>
              </a:rPr>
            </a:br>
            <a:br>
              <a:rPr lang="en-GB"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4161540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913086"/>
            <a:ext cx="11414305" cy="3871759"/>
          </a:xfrm>
        </p:spPr>
        <p:txBody>
          <a:bodyPr/>
          <a:lstStyle/>
          <a:p>
            <a:r>
              <a:rPr lang="en-GB" dirty="0"/>
              <a:t>How you can control your Azure Cloud based services cost profile, whilst allowing your software and data to scale as and when you need it. </a:t>
            </a:r>
          </a:p>
          <a:p>
            <a:endParaRPr lang="en-GB" dirty="0"/>
          </a:p>
          <a:p>
            <a:r>
              <a:rPr lang="en-GB" dirty="0"/>
              <a:t>How do we predict workloads and frequency? </a:t>
            </a:r>
          </a:p>
          <a:p>
            <a:endParaRPr lang="en-GB" dirty="0"/>
          </a:p>
          <a:p>
            <a:r>
              <a:rPr lang="en-GB" dirty="0"/>
              <a:t>How do we allow for sudden demand without committing unnecessary costs?</a:t>
            </a:r>
          </a:p>
        </p:txBody>
      </p:sp>
      <p:sp>
        <p:nvSpPr>
          <p:cNvPr id="3" name="Title 2"/>
          <p:cNvSpPr>
            <a:spLocks noGrp="1"/>
          </p:cNvSpPr>
          <p:nvPr>
            <p:ph type="title"/>
          </p:nvPr>
        </p:nvSpPr>
        <p:spPr>
          <a:xfrm>
            <a:off x="276540" y="832966"/>
            <a:ext cx="8229535" cy="1837298"/>
          </a:xfrm>
        </p:spPr>
        <p:txBody>
          <a:bodyPr/>
          <a:lstStyle/>
          <a:p>
            <a:r>
              <a:rPr lang="en-GB" dirty="0">
                <a:solidFill>
                  <a:srgbClr val="002050"/>
                </a:solidFill>
              </a:rPr>
              <a:t>Today’s Brief.</a:t>
            </a:r>
          </a:p>
        </p:txBody>
      </p:sp>
    </p:spTree>
    <p:extLst>
      <p:ext uri="{BB962C8B-B14F-4D97-AF65-F5344CB8AC3E}">
        <p14:creationId xmlns:p14="http://schemas.microsoft.com/office/powerpoint/2010/main" val="286007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1444282"/>
            <a:ext cx="12050886" cy="5306068"/>
          </a:xfrm>
        </p:spPr>
        <p:txBody>
          <a:bodyPr/>
          <a:lstStyle/>
          <a:p>
            <a:pPr marL="0" indent="0">
              <a:buNone/>
            </a:pPr>
            <a:endParaRPr lang="en-GB" sz="3200" dirty="0">
              <a:latin typeface="+mn-lt"/>
            </a:endParaRPr>
          </a:p>
          <a:p>
            <a:pPr marL="0" indent="0">
              <a:buNone/>
            </a:pPr>
            <a:r>
              <a:rPr lang="en-GB" sz="3200" dirty="0">
                <a:latin typeface="+mn-lt"/>
              </a:rPr>
              <a:t>The risk of </a:t>
            </a:r>
            <a:r>
              <a:rPr lang="en-GB" sz="3200" dirty="0">
                <a:solidFill>
                  <a:srgbClr val="002060"/>
                </a:solidFill>
                <a:latin typeface="+mn-lt"/>
              </a:rPr>
              <a:t>under consumption </a:t>
            </a:r>
            <a:r>
              <a:rPr lang="en-GB" sz="3200" dirty="0">
                <a:latin typeface="+mn-lt"/>
              </a:rPr>
              <a:t>(and hence wastage) of provisioned service transfers to the provider (Microsoft)</a:t>
            </a:r>
          </a:p>
          <a:p>
            <a:pPr marL="0" indent="0">
              <a:buNone/>
            </a:pPr>
            <a:r>
              <a:rPr lang="en-GB" sz="3200" dirty="0">
                <a:latin typeface="+mn-lt"/>
              </a:rPr>
              <a:t>and away from the customer.</a:t>
            </a:r>
          </a:p>
          <a:p>
            <a:pPr marL="0" indent="0">
              <a:buNone/>
            </a:pPr>
            <a:endParaRPr lang="en-GB" sz="3200" dirty="0">
              <a:latin typeface="+mn-lt"/>
            </a:endParaRPr>
          </a:p>
          <a:p>
            <a:pPr marL="0" indent="0">
              <a:buNone/>
            </a:pPr>
            <a:r>
              <a:rPr lang="en-GB" sz="3200" b="1" dirty="0">
                <a:latin typeface="+mn-lt"/>
              </a:rPr>
              <a:t>Don’t consume: </a:t>
            </a:r>
            <a:r>
              <a:rPr lang="en-GB" sz="3200" dirty="0">
                <a:latin typeface="+mn-lt"/>
              </a:rPr>
              <a:t>Zero charge – The origin and barrier </a:t>
            </a:r>
          </a:p>
          <a:p>
            <a:pPr marL="0" indent="0">
              <a:buNone/>
            </a:pPr>
            <a:r>
              <a:rPr lang="en-GB" sz="3200" dirty="0">
                <a:latin typeface="+mn-lt"/>
              </a:rPr>
              <a:t>to entry £Zero – or better than zero on ‘Consumption priced’ services that have a free tier.</a:t>
            </a:r>
          </a:p>
          <a:p>
            <a:pPr marL="0" indent="0">
              <a:buNone/>
            </a:pPr>
            <a:endParaRPr lang="en-GB" sz="3200" dirty="0">
              <a:latin typeface="+mn-lt"/>
            </a:endParaRPr>
          </a:p>
          <a:p>
            <a:pPr marL="0" indent="0">
              <a:buNone/>
            </a:pPr>
            <a:r>
              <a:rPr lang="en-GB" sz="3200" b="1" dirty="0">
                <a:latin typeface="+mn-lt"/>
              </a:rPr>
              <a:t>Consume: </a:t>
            </a:r>
            <a:r>
              <a:rPr lang="en-GB" sz="3200" dirty="0">
                <a:latin typeface="+mn-lt"/>
              </a:rPr>
              <a:t>Predictable charge so you can calculate a margin.</a:t>
            </a:r>
          </a:p>
        </p:txBody>
      </p:sp>
      <p:sp>
        <p:nvSpPr>
          <p:cNvPr id="3" name="Title 2"/>
          <p:cNvSpPr>
            <a:spLocks noGrp="1"/>
          </p:cNvSpPr>
          <p:nvPr>
            <p:ph type="title"/>
          </p:nvPr>
        </p:nvSpPr>
        <p:spPr>
          <a:xfrm>
            <a:off x="274639" y="184894"/>
            <a:ext cx="12161836" cy="1224136"/>
          </a:xfrm>
        </p:spPr>
        <p:txBody>
          <a:bodyPr/>
          <a:lstStyle/>
          <a:p>
            <a:r>
              <a:rPr lang="en-GB" sz="3600" b="1" dirty="0">
                <a:ea typeface="Calibri" panose="020F0502020204030204" pitchFamily="34" charset="0"/>
              </a:rPr>
              <a:t>Serverless = You are not being charged for </a:t>
            </a:r>
            <a:r>
              <a:rPr lang="en-GB" sz="3600" b="1" u="sng" dirty="0">
                <a:ea typeface="Calibri" panose="020F0502020204030204" pitchFamily="34" charset="0"/>
              </a:rPr>
              <a:t>the runtime </a:t>
            </a:r>
            <a:br>
              <a:rPr lang="en-GB" sz="3600" b="1" u="sng" dirty="0">
                <a:ea typeface="Calibri" panose="020F0502020204030204" pitchFamily="34" charset="0"/>
              </a:rPr>
            </a:br>
            <a:r>
              <a:rPr lang="en-GB" sz="3600" b="1" u="sng" dirty="0">
                <a:ea typeface="Calibri" panose="020F0502020204030204" pitchFamily="34" charset="0"/>
              </a:rPr>
              <a:t>cost </a:t>
            </a:r>
            <a:r>
              <a:rPr lang="en-GB" sz="3600" b="1" dirty="0">
                <a:ea typeface="Calibri" panose="020F0502020204030204" pitchFamily="34" charset="0"/>
              </a:rPr>
              <a:t>of a server directly. #1</a:t>
            </a:r>
            <a:endParaRPr lang="en-GB" b="1" dirty="0"/>
          </a:p>
        </p:txBody>
      </p:sp>
    </p:spTree>
    <p:extLst>
      <p:ext uri="{BB962C8B-B14F-4D97-AF65-F5344CB8AC3E}">
        <p14:creationId xmlns:p14="http://schemas.microsoft.com/office/powerpoint/2010/main" val="3716676105"/>
      </p:ext>
    </p:extLst>
  </p:cSld>
  <p:clrMapOvr>
    <a:overrideClrMapping bg1="dk1" tx1="lt1" bg2="dk2" tx2="lt2" accent1="accent1" accent2="accent2" accent3="accent3" accent4="accent4" accent5="accent5" accent6="accent6" hlink="hlink" folHlink="folHlink"/>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1625054"/>
            <a:ext cx="12050886" cy="4222694"/>
          </a:xfrm>
        </p:spPr>
        <p:txBody>
          <a:bodyPr/>
          <a:lstStyle/>
          <a:p>
            <a:pPr marL="0" indent="0">
              <a:buNone/>
            </a:pPr>
            <a:endParaRPr lang="en-GB" sz="3200" dirty="0">
              <a:latin typeface="+mn-lt"/>
            </a:endParaRPr>
          </a:p>
          <a:p>
            <a:pPr marL="0" indent="0">
              <a:buNone/>
            </a:pPr>
            <a:r>
              <a:rPr lang="en-GB" sz="3200" dirty="0">
                <a:latin typeface="+mn-lt"/>
              </a:rPr>
              <a:t>The risk of </a:t>
            </a:r>
            <a:r>
              <a:rPr lang="en-GB" sz="3200" dirty="0">
                <a:solidFill>
                  <a:srgbClr val="002060"/>
                </a:solidFill>
                <a:latin typeface="+mn-lt"/>
              </a:rPr>
              <a:t>over consumption </a:t>
            </a:r>
            <a:r>
              <a:rPr lang="en-GB" sz="3200" dirty="0">
                <a:latin typeface="+mn-lt"/>
              </a:rPr>
              <a:t>(and hence poor performance) of provisioned service transfers to the provider (Microsoft)</a:t>
            </a:r>
          </a:p>
          <a:p>
            <a:pPr marL="0" indent="0">
              <a:buNone/>
            </a:pPr>
            <a:r>
              <a:rPr lang="en-GB" sz="3200" dirty="0">
                <a:latin typeface="+mn-lt"/>
              </a:rPr>
              <a:t>and away from the customer.</a:t>
            </a:r>
          </a:p>
          <a:p>
            <a:pPr marL="0" indent="0">
              <a:buNone/>
            </a:pPr>
            <a:endParaRPr lang="en-GB" sz="3200" dirty="0">
              <a:latin typeface="+mn-lt"/>
            </a:endParaRPr>
          </a:p>
          <a:p>
            <a:pPr marL="0" indent="0">
              <a:buNone/>
            </a:pPr>
            <a:r>
              <a:rPr lang="en-GB" sz="3200" b="1" dirty="0">
                <a:latin typeface="+mn-lt"/>
              </a:rPr>
              <a:t>Over consume: </a:t>
            </a:r>
            <a:r>
              <a:rPr lang="en-GB" sz="3200" dirty="0">
                <a:latin typeface="+mn-lt"/>
              </a:rPr>
              <a:t>Pass the additional consumed cost on to your end-consumer of the service as a usage charge.</a:t>
            </a:r>
          </a:p>
          <a:p>
            <a:pPr marL="0" indent="0">
              <a:buNone/>
            </a:pPr>
            <a:endParaRPr lang="en-GB" sz="3200" dirty="0">
              <a:latin typeface="+mn-lt"/>
            </a:endParaRPr>
          </a:p>
        </p:txBody>
      </p:sp>
      <p:sp>
        <p:nvSpPr>
          <p:cNvPr id="3" name="Title 2"/>
          <p:cNvSpPr>
            <a:spLocks noGrp="1"/>
          </p:cNvSpPr>
          <p:nvPr>
            <p:ph type="title"/>
          </p:nvPr>
        </p:nvSpPr>
        <p:spPr>
          <a:xfrm>
            <a:off x="274639" y="184894"/>
            <a:ext cx="12161836" cy="1224136"/>
          </a:xfrm>
        </p:spPr>
        <p:txBody>
          <a:bodyPr/>
          <a:lstStyle/>
          <a:p>
            <a:r>
              <a:rPr lang="en-GB" sz="3600" b="1" dirty="0">
                <a:ea typeface="Calibri" panose="020F0502020204030204" pitchFamily="34" charset="0"/>
              </a:rPr>
              <a:t>Serverless = You are not being charged for </a:t>
            </a:r>
            <a:r>
              <a:rPr lang="en-GB" sz="3600" b="1" u="sng" dirty="0">
                <a:ea typeface="Calibri" panose="020F0502020204030204" pitchFamily="34" charset="0"/>
              </a:rPr>
              <a:t>the runtime </a:t>
            </a:r>
            <a:br>
              <a:rPr lang="en-GB" sz="3600" b="1" u="sng" dirty="0">
                <a:ea typeface="Calibri" panose="020F0502020204030204" pitchFamily="34" charset="0"/>
              </a:rPr>
            </a:br>
            <a:r>
              <a:rPr lang="en-GB" sz="3600" b="1" u="sng" dirty="0">
                <a:ea typeface="Calibri" panose="020F0502020204030204" pitchFamily="34" charset="0"/>
              </a:rPr>
              <a:t>cost </a:t>
            </a:r>
            <a:r>
              <a:rPr lang="en-GB" sz="3600" b="1" dirty="0">
                <a:ea typeface="Calibri" panose="020F0502020204030204" pitchFamily="34" charset="0"/>
              </a:rPr>
              <a:t>of a server directly. #2</a:t>
            </a:r>
            <a:endParaRPr lang="en-GB" b="1" dirty="0"/>
          </a:p>
        </p:txBody>
      </p:sp>
    </p:spTree>
    <p:extLst>
      <p:ext uri="{BB962C8B-B14F-4D97-AF65-F5344CB8AC3E}">
        <p14:creationId xmlns:p14="http://schemas.microsoft.com/office/powerpoint/2010/main" val="3047720029"/>
      </p:ext>
    </p:extLst>
  </p:cSld>
  <p:clrMapOvr>
    <a:overrideClrMapping bg1="dk1" tx1="lt1" bg2="dk2" tx2="lt2" accent1="accent1" accent2="accent2" accent3="accent3" accent4="accent4" accent5="accent5" accent6="accent6" hlink="hlink" folHlink="folHlink"/>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9542040" y="1409030"/>
            <a:ext cx="2028825" cy="4733925"/>
          </a:xfrm>
          <a:prstGeom prst="rect">
            <a:avLst/>
          </a:prstGeom>
        </p:spPr>
      </p:pic>
      <p:sp>
        <p:nvSpPr>
          <p:cNvPr id="2" name="Text Placeholder 1"/>
          <p:cNvSpPr>
            <a:spLocks noGrp="1"/>
          </p:cNvSpPr>
          <p:nvPr>
            <p:ph type="body" sz="quarter" idx="10"/>
          </p:nvPr>
        </p:nvSpPr>
        <p:spPr>
          <a:xfrm>
            <a:off x="292488" y="1120998"/>
            <a:ext cx="11887200" cy="5558445"/>
          </a:xfrm>
        </p:spPr>
        <p:txBody>
          <a:bodyPr/>
          <a:lstStyle/>
          <a:p>
            <a:pPr marL="0" indent="0">
              <a:buNone/>
            </a:pPr>
            <a:endParaRPr lang="en-GB" dirty="0">
              <a:latin typeface="+mn-lt"/>
            </a:endParaRPr>
          </a:p>
          <a:p>
            <a:pPr marL="0" indent="0">
              <a:buNone/>
            </a:pPr>
            <a:r>
              <a:rPr lang="en-GB" dirty="0">
                <a:latin typeface="+mn-lt"/>
              </a:rPr>
              <a:t>Azure Functions </a:t>
            </a:r>
          </a:p>
          <a:p>
            <a:pPr marL="0" indent="0">
              <a:buNone/>
            </a:pPr>
            <a:r>
              <a:rPr lang="en-GB" dirty="0">
                <a:latin typeface="+mn-lt"/>
              </a:rPr>
              <a:t>Azure Storage </a:t>
            </a:r>
          </a:p>
          <a:p>
            <a:pPr marL="0" indent="0">
              <a:buNone/>
            </a:pPr>
            <a:r>
              <a:rPr lang="en-GB" dirty="0">
                <a:latin typeface="+mn-lt"/>
              </a:rPr>
              <a:t>Azure CDN </a:t>
            </a:r>
          </a:p>
          <a:p>
            <a:pPr marL="0" indent="0">
              <a:buNone/>
            </a:pPr>
            <a:r>
              <a:rPr lang="en-GB" dirty="0">
                <a:latin typeface="+mn-lt"/>
              </a:rPr>
              <a:t>Azure Service Bus</a:t>
            </a:r>
          </a:p>
          <a:p>
            <a:pPr marL="0" indent="0">
              <a:buNone/>
            </a:pPr>
            <a:r>
              <a:rPr lang="en-GB" dirty="0">
                <a:latin typeface="+mn-lt"/>
              </a:rPr>
              <a:t>Azure Event Hubs</a:t>
            </a:r>
          </a:p>
          <a:p>
            <a:pPr marL="0" indent="0">
              <a:buNone/>
            </a:pPr>
            <a:r>
              <a:rPr lang="en-GB" dirty="0">
                <a:latin typeface="+mn-lt"/>
              </a:rPr>
              <a:t>Power BI Embedded</a:t>
            </a:r>
          </a:p>
          <a:p>
            <a:pPr marL="0" indent="0">
              <a:buNone/>
            </a:pPr>
            <a:r>
              <a:rPr lang="en-GB" dirty="0">
                <a:latin typeface="+mn-lt"/>
              </a:rPr>
              <a:t>+ Many, many more</a:t>
            </a:r>
          </a:p>
          <a:p>
            <a:pPr marL="0" indent="0">
              <a:buNone/>
            </a:pPr>
            <a:r>
              <a:rPr lang="en-GB" dirty="0">
                <a:latin typeface="+mn-lt"/>
              </a:rPr>
              <a:t> </a:t>
            </a:r>
          </a:p>
        </p:txBody>
      </p:sp>
      <p:sp>
        <p:nvSpPr>
          <p:cNvPr id="3" name="Title 2"/>
          <p:cNvSpPr>
            <a:spLocks noGrp="1"/>
          </p:cNvSpPr>
          <p:nvPr>
            <p:ph type="title"/>
          </p:nvPr>
        </p:nvSpPr>
        <p:spPr>
          <a:xfrm>
            <a:off x="274639" y="295274"/>
            <a:ext cx="12064278" cy="917575"/>
          </a:xfrm>
        </p:spPr>
        <p:txBody>
          <a:bodyPr/>
          <a:lstStyle/>
          <a:p>
            <a:r>
              <a:rPr lang="en-GB" sz="3200" dirty="0"/>
              <a:t>Some Services in Azure that can run on solely Consumption based pricing </a:t>
            </a:r>
          </a:p>
        </p:txBody>
      </p:sp>
      <p:pic>
        <p:nvPicPr>
          <p:cNvPr id="10" name="Picture 9"/>
          <p:cNvPicPr>
            <a:picLocks noChangeAspect="1"/>
          </p:cNvPicPr>
          <p:nvPr/>
        </p:nvPicPr>
        <p:blipFill>
          <a:blip r:embed="rId5"/>
          <a:stretch>
            <a:fillRect/>
          </a:stretch>
        </p:blipFill>
        <p:spPr>
          <a:xfrm>
            <a:off x="10250685" y="3863652"/>
            <a:ext cx="576064" cy="422746"/>
          </a:xfrm>
          <a:prstGeom prst="rect">
            <a:avLst/>
          </a:prstGeom>
        </p:spPr>
      </p:pic>
    </p:spTree>
    <p:extLst>
      <p:ext uri="{BB962C8B-B14F-4D97-AF65-F5344CB8AC3E}">
        <p14:creationId xmlns:p14="http://schemas.microsoft.com/office/powerpoint/2010/main" val="2712358524"/>
      </p:ext>
    </p:extLst>
  </p:cSld>
  <p:clrMapOvr>
    <a:overrideClrMapping bg1="dk1" tx1="lt1" bg2="dk2" tx2="lt2" accent1="accent1" accent2="accent2" accent3="accent3" accent4="accent4" accent5="accent5" accent6="accent6" hlink="hlink" folHlink="folHlink"/>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t>Serverless: What’s the benefit for me?</a:t>
            </a:r>
          </a:p>
        </p:txBody>
      </p:sp>
      <p:sp>
        <p:nvSpPr>
          <p:cNvPr id="6" name="Text Placeholder 5"/>
          <p:cNvSpPr>
            <a:spLocks noGrp="1"/>
          </p:cNvSpPr>
          <p:nvPr>
            <p:ph type="body" sz="quarter" idx="10"/>
          </p:nvPr>
        </p:nvSpPr>
        <p:spPr>
          <a:xfrm>
            <a:off x="274638" y="1212850"/>
            <a:ext cx="10696127" cy="4813625"/>
          </a:xfrm>
        </p:spPr>
        <p:txBody>
          <a:bodyPr/>
          <a:lstStyle/>
          <a:p>
            <a:endParaRPr lang="en-US" sz="3600" dirty="0"/>
          </a:p>
          <a:p>
            <a:r>
              <a:rPr lang="en-US" sz="3200" dirty="0">
                <a:latin typeface="+mn-lt"/>
              </a:rPr>
              <a:t>Predictable, per-transaction billing</a:t>
            </a:r>
          </a:p>
          <a:p>
            <a:pPr lvl="1"/>
            <a:endParaRPr lang="en-US" sz="1600" dirty="0"/>
          </a:p>
          <a:p>
            <a:pPr lvl="1"/>
            <a:endParaRPr lang="en-US" sz="1600" dirty="0"/>
          </a:p>
          <a:p>
            <a:r>
              <a:rPr lang="en-US" sz="3200" dirty="0">
                <a:latin typeface="+mn-lt"/>
              </a:rPr>
              <a:t>Mass scale out with no incremental cost of provisioning</a:t>
            </a:r>
          </a:p>
          <a:p>
            <a:pPr lvl="1"/>
            <a:endParaRPr lang="en-US" sz="1600" dirty="0"/>
          </a:p>
          <a:p>
            <a:pPr lvl="1"/>
            <a:endParaRPr lang="en-US" sz="1600" dirty="0"/>
          </a:p>
          <a:p>
            <a:r>
              <a:rPr lang="en-US" sz="3200" dirty="0">
                <a:latin typeface="+mn-lt"/>
              </a:rPr>
              <a:t>Cost origin that starts at zero</a:t>
            </a:r>
          </a:p>
          <a:p>
            <a:pPr lvl="1"/>
            <a:endParaRPr lang="en-US" sz="1600" dirty="0"/>
          </a:p>
          <a:p>
            <a:pPr lvl="1"/>
            <a:endParaRPr lang="en-US" sz="1600" dirty="0"/>
          </a:p>
          <a:p>
            <a:r>
              <a:rPr lang="en-US" sz="3200" dirty="0">
                <a:latin typeface="+mn-lt"/>
              </a:rPr>
              <a:t>Free service whilst consumption is reduced or minimal</a:t>
            </a:r>
          </a:p>
          <a:p>
            <a:pPr lvl="1"/>
            <a:endParaRPr lang="en-US" dirty="0"/>
          </a:p>
        </p:txBody>
      </p:sp>
    </p:spTree>
    <p:extLst>
      <p:ext uri="{BB962C8B-B14F-4D97-AF65-F5344CB8AC3E}">
        <p14:creationId xmlns:p14="http://schemas.microsoft.com/office/powerpoint/2010/main" val="8729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11414305" cy="1830388"/>
          </a:xfrm>
        </p:spPr>
        <p:txBody>
          <a:bodyPr/>
          <a:lstStyle/>
          <a:p>
            <a:pPr algn="just"/>
            <a:r>
              <a:rPr lang="en-GB" dirty="0"/>
              <a:t>Let’s build an Azure Function that does something useful to us and make it scale dynamically.</a:t>
            </a:r>
          </a:p>
        </p:txBody>
      </p:sp>
      <p:sp>
        <p:nvSpPr>
          <p:cNvPr id="3" name="Title 2"/>
          <p:cNvSpPr>
            <a:spLocks noGrp="1"/>
          </p:cNvSpPr>
          <p:nvPr>
            <p:ph type="title"/>
          </p:nvPr>
        </p:nvSpPr>
        <p:spPr>
          <a:xfrm>
            <a:off x="274702" y="2117165"/>
            <a:ext cx="8229535" cy="1236081"/>
          </a:xfrm>
        </p:spPr>
        <p:txBody>
          <a:bodyPr>
            <a:normAutofit/>
          </a:bodyPr>
          <a:lstStyle/>
          <a:p>
            <a:r>
              <a:rPr lang="en-GB" b="1" dirty="0"/>
              <a:t>Demo: Azure Functions</a:t>
            </a:r>
          </a:p>
        </p:txBody>
      </p:sp>
      <p:pic>
        <p:nvPicPr>
          <p:cNvPr id="4" name="Picture 3"/>
          <p:cNvPicPr>
            <a:picLocks noChangeAspect="1"/>
          </p:cNvPicPr>
          <p:nvPr/>
        </p:nvPicPr>
        <p:blipFill>
          <a:blip r:embed="rId4"/>
          <a:stretch>
            <a:fillRect/>
          </a:stretch>
        </p:blipFill>
        <p:spPr>
          <a:xfrm>
            <a:off x="10538717" y="256902"/>
            <a:ext cx="1728192" cy="1437611"/>
          </a:xfrm>
          <a:prstGeom prst="rect">
            <a:avLst/>
          </a:prstGeom>
        </p:spPr>
      </p:pic>
    </p:spTree>
    <p:extLst>
      <p:ext uri="{BB962C8B-B14F-4D97-AF65-F5344CB8AC3E}">
        <p14:creationId xmlns:p14="http://schemas.microsoft.com/office/powerpoint/2010/main" val="208510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C#</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a:t>
            </a:r>
            <a:r>
              <a:rPr lang="en-US" dirty="0" err="1"/>
              <a:t>Run.csx</a:t>
            </a:r>
            <a:endParaRPr lang="en-US" dirty="0"/>
          </a:p>
        </p:txBody>
      </p:sp>
      <p:pic>
        <p:nvPicPr>
          <p:cNvPr id="3" name="Picture 2"/>
          <p:cNvPicPr>
            <a:picLocks noChangeAspect="1"/>
          </p:cNvPicPr>
          <p:nvPr/>
        </p:nvPicPr>
        <p:blipFill rotWithShape="1">
          <a:blip r:embed="rId4"/>
          <a:srcRect l="2770" r="2072"/>
          <a:stretch/>
        </p:blipFill>
        <p:spPr>
          <a:xfrm>
            <a:off x="295096" y="2080454"/>
            <a:ext cx="11974135" cy="2791372"/>
          </a:xfrm>
          <a:prstGeom prst="rect">
            <a:avLst/>
          </a:prstGeom>
        </p:spPr>
      </p:pic>
    </p:spTree>
    <p:extLst>
      <p:ext uri="{BB962C8B-B14F-4D97-AF65-F5344CB8AC3E}">
        <p14:creationId xmlns:p14="http://schemas.microsoft.com/office/powerpoint/2010/main" val="33903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 PowerShell</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\BillingTelemetry\run.ps1</a:t>
            </a:r>
          </a:p>
        </p:txBody>
      </p:sp>
      <p:pic>
        <p:nvPicPr>
          <p:cNvPr id="2" name="Picture 1"/>
          <p:cNvPicPr>
            <a:picLocks noChangeAspect="1"/>
          </p:cNvPicPr>
          <p:nvPr/>
        </p:nvPicPr>
        <p:blipFill>
          <a:blip r:embed="rId4"/>
          <a:stretch>
            <a:fillRect/>
          </a:stretch>
        </p:blipFill>
        <p:spPr>
          <a:xfrm>
            <a:off x="450376" y="2088326"/>
            <a:ext cx="11819822" cy="942328"/>
          </a:xfrm>
          <a:prstGeom prst="rect">
            <a:avLst/>
          </a:prstGeom>
        </p:spPr>
      </p:pic>
      <p:pic>
        <p:nvPicPr>
          <p:cNvPr id="7" name="Picture 6"/>
          <p:cNvPicPr>
            <a:picLocks noChangeAspect="1"/>
          </p:cNvPicPr>
          <p:nvPr/>
        </p:nvPicPr>
        <p:blipFill>
          <a:blip r:embed="rId5"/>
          <a:stretch>
            <a:fillRect/>
          </a:stretch>
        </p:blipFill>
        <p:spPr>
          <a:xfrm>
            <a:off x="441196" y="3850068"/>
            <a:ext cx="2382637" cy="3087361"/>
          </a:xfrm>
          <a:prstGeom prst="rect">
            <a:avLst/>
          </a:prstGeom>
        </p:spPr>
      </p:pic>
      <p:sp>
        <p:nvSpPr>
          <p:cNvPr id="8" name="Text Placeholder 4"/>
          <p:cNvSpPr txBox="1">
            <a:spLocks/>
          </p:cNvSpPr>
          <p:nvPr/>
        </p:nvSpPr>
        <p:spPr>
          <a:xfrm>
            <a:off x="272624" y="3189324"/>
            <a:ext cx="11887199" cy="6417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\BillingTelemetry\</a:t>
            </a:r>
            <a:r>
              <a:rPr lang="en-US" dirty="0" err="1"/>
              <a:t>function.json</a:t>
            </a:r>
            <a:endParaRPr lang="en-US" dirty="0"/>
          </a:p>
        </p:txBody>
      </p:sp>
    </p:spTree>
    <p:extLst>
      <p:ext uri="{BB962C8B-B14F-4D97-AF65-F5344CB8AC3E}">
        <p14:creationId xmlns:p14="http://schemas.microsoft.com/office/powerpoint/2010/main" val="90779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Consider licences of additional software</a:t>
            </a:r>
          </a:p>
        </p:txBody>
      </p:sp>
      <p:sp>
        <p:nvSpPr>
          <p:cNvPr id="3" name="Text Placeholder 2"/>
          <p:cNvSpPr>
            <a:spLocks noGrp="1"/>
          </p:cNvSpPr>
          <p:nvPr>
            <p:ph type="body" sz="quarter" idx="10"/>
          </p:nvPr>
        </p:nvSpPr>
        <p:spPr>
          <a:xfrm>
            <a:off x="274639" y="1085547"/>
            <a:ext cx="11416206" cy="4059573"/>
          </a:xfrm>
        </p:spPr>
        <p:txBody>
          <a:bodyPr/>
          <a:lstStyle/>
          <a:p>
            <a:pPr marL="297971" lvl="1" indent="0">
              <a:buNone/>
            </a:pPr>
            <a:endParaRPr lang="en-GB" sz="1800" dirty="0">
              <a:latin typeface="+mj-lt"/>
            </a:endParaRPr>
          </a:p>
          <a:p>
            <a:pPr lvl="1"/>
            <a:r>
              <a:rPr lang="en-GB" sz="2200" b="1" dirty="0">
                <a:latin typeface="+mj-lt"/>
              </a:rPr>
              <a:t>Cloud or on-premise licences with Cloud-usage rights. </a:t>
            </a:r>
          </a:p>
          <a:p>
            <a:pPr lvl="1"/>
            <a:endParaRPr lang="en-GB" sz="1800" dirty="0">
              <a:latin typeface="+mj-lt"/>
            </a:endParaRPr>
          </a:p>
          <a:p>
            <a:pPr marL="531166" lvl="2" indent="0">
              <a:buNone/>
            </a:pPr>
            <a:r>
              <a:rPr lang="en-GB" sz="1800" dirty="0">
                <a:latin typeface="+mj-lt"/>
              </a:rPr>
              <a:t>Verify the use of each license is appropriate - for example SQL Server in Azure pricing vs. bring your own SQL Server from EA - typically EA pricing discounts would mean cheaper SQL Server for a 24x7 running SQL VM than Azure pricing.</a:t>
            </a:r>
          </a:p>
          <a:p>
            <a:pPr marL="531166" lvl="2" indent="0">
              <a:buNone/>
            </a:pPr>
            <a:endParaRPr lang="en-GB" sz="1800" dirty="0">
              <a:latin typeface="+mj-lt"/>
            </a:endParaRPr>
          </a:p>
          <a:p>
            <a:pPr lvl="1"/>
            <a:r>
              <a:rPr lang="en-GB" sz="2200" b="1" dirty="0">
                <a:latin typeface="+mj-lt"/>
              </a:rPr>
              <a:t>Check Runtime Licencing that is per-core or per-server.</a:t>
            </a:r>
          </a:p>
          <a:p>
            <a:pPr marL="531166" lvl="2" indent="0">
              <a:buNone/>
            </a:pPr>
            <a:endParaRPr lang="en-GB" sz="1800" dirty="0">
              <a:latin typeface="+mj-lt"/>
            </a:endParaRPr>
          </a:p>
          <a:p>
            <a:pPr marL="531166" lvl="2" indent="0">
              <a:buNone/>
            </a:pPr>
            <a:r>
              <a:rPr lang="en-GB" sz="1800" dirty="0">
                <a:latin typeface="+mj-lt"/>
              </a:rPr>
              <a:t>Per-core licencing is more flexible in auto-scale environments than per-server licences. </a:t>
            </a:r>
          </a:p>
          <a:p>
            <a:pPr marL="531166" lvl="2" indent="0">
              <a:buNone/>
            </a:pPr>
            <a:endParaRPr lang="en-GB" sz="1800" dirty="0">
              <a:latin typeface="+mj-lt"/>
            </a:endParaRPr>
          </a:p>
          <a:p>
            <a:pPr marL="531166" lvl="2" indent="0">
              <a:buNone/>
            </a:pPr>
            <a:r>
              <a:rPr lang="en-GB" sz="1800" dirty="0">
                <a:latin typeface="+mj-lt"/>
              </a:rPr>
              <a:t>As you can licence a smaller number of cores for a reduced cost, culminating in an auto-scale cost of 1 core when the service is idle.</a:t>
            </a:r>
          </a:p>
        </p:txBody>
      </p:sp>
    </p:spTree>
    <p:extLst>
      <p:ext uri="{BB962C8B-B14F-4D97-AF65-F5344CB8AC3E}">
        <p14:creationId xmlns:p14="http://schemas.microsoft.com/office/powerpoint/2010/main" val="2049824024"/>
      </p:ext>
    </p:extLst>
  </p:cSld>
  <p:clrMapOvr>
    <a:overrideClrMapping bg1="dk1" tx1="lt1" bg2="dk2" tx2="lt2" accent1="accent1" accent2="accent2" accent3="accent3" accent4="accent4" accent5="accent5" accent6="accent6" hlink="hlink" folHlink="folHlink"/>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“What about the stuff to avoid, i.e. what not to do.”</a:t>
            </a:r>
            <a:endParaRPr lang="en-US" dirty="0">
              <a:solidFill>
                <a:srgbClr val="002060"/>
              </a:solidFill>
            </a:endParaRPr>
          </a:p>
        </p:txBody>
      </p:sp>
      <p:sp>
        <p:nvSpPr>
          <p:cNvPr id="3" name="Text Placeholder 2"/>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484728682"/>
      </p:ext>
    </p:extLst>
  </p:cSld>
  <p:clrMapOvr>
    <a:overrideClrMapping bg1="dk1" tx1="lt1" bg2="dk2" tx2="lt2" accent1="accent1" accent2="accent2" accent3="accent3" accent4="accent4" accent5="accent5" accent6="accent6" hlink="hlink" folHlink="folHlink"/>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5" name="TextBox 14"/>
          <p:cNvSpPr txBox="1"/>
          <p:nvPr/>
        </p:nvSpPr>
        <p:spPr>
          <a:xfrm>
            <a:off x="259539" y="3535492"/>
            <a:ext cx="2926080" cy="31530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lack of cost ownership and reporting</a:t>
            </a:r>
          </a:p>
          <a:p>
            <a:pPr marL="0" marR="0" lvl="0" indent="0" defTabSz="932472" eaLnBrk="1" fontAlgn="base" latinLnBrk="0" hangingPunct="1">
              <a:lnSpc>
                <a:spcPct val="100000"/>
              </a:lnSpc>
              <a:spcBef>
                <a:spcPts val="6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Many Customers do not have someone in place to monitor cost on Azure. </a:t>
            </a:r>
            <a:endPar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This should be done at a level appropriate for the organization, e.g. project or team level. </a:t>
            </a:r>
          </a:p>
        </p:txBody>
      </p:sp>
      <p:sp>
        <p:nvSpPr>
          <p:cNvPr id="20" name="Rectangle 19"/>
          <p:cNvSpPr/>
          <p:nvPr/>
        </p:nvSpPr>
        <p:spPr bwMode="auto">
          <a:xfrm>
            <a:off x="288705" y="1218297"/>
            <a:ext cx="2918537" cy="233172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3257023" y="3535492"/>
            <a:ext cx="2926080" cy="31530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Over-provisioning of  resources causing wastage </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Some customers over-provisioned resources, even though such sizing was not required.</a:t>
            </a: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Customers should perform load testing, and be aware of the necessary limits of their service.</a:t>
            </a:r>
          </a:p>
        </p:txBody>
      </p:sp>
      <p:sp>
        <p:nvSpPr>
          <p:cNvPr id="24" name="Rectangle 23"/>
          <p:cNvSpPr/>
          <p:nvPr/>
        </p:nvSpPr>
        <p:spPr bwMode="auto">
          <a:xfrm>
            <a:off x="3260506" y="1211263"/>
            <a:ext cx="2918537" cy="2331720"/>
          </a:xfrm>
          <a:prstGeom prst="rect">
            <a:avLst/>
          </a:prstGeom>
          <a:solidFill>
            <a:srgbClr val="FFCB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TextBox 24"/>
          <p:cNvSpPr txBox="1"/>
          <p:nvPr/>
        </p:nvSpPr>
        <p:spPr>
          <a:xfrm>
            <a:off x="6252907" y="3542983"/>
            <a:ext cx="2926080" cy="31530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payments made by corporate credit card</a:t>
            </a:r>
            <a:endParaRPr kumimoji="0" lang="en-US" sz="1800" b="0" i="0" u="none" strike="noStrike" kern="0" cap="none" spc="0" normalizeH="0" baseline="0" noProof="0" dirty="0">
              <a:ln>
                <a:noFill/>
              </a:ln>
              <a:solidFill>
                <a:srgbClr val="002060"/>
              </a:solidFill>
              <a:effectLst/>
              <a:uLnTx/>
              <a:uFillTx/>
              <a:ea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Some customers are managing their Azure payments via credit card.</a:t>
            </a:r>
            <a:endPar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The customer could be missing out on a number of discounts and </a:t>
            </a:r>
            <a:r>
              <a:rPr lang="en-US" sz="1600" i="1" kern="0" dirty="0">
                <a:solidFill>
                  <a:schemeClr val="tx1"/>
                </a:solidFill>
              </a:rPr>
              <a:t>enhanced support offerings </a:t>
            </a: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via their Enterprise Agreement.</a:t>
            </a:r>
          </a:p>
        </p:txBody>
      </p:sp>
      <p:sp>
        <p:nvSpPr>
          <p:cNvPr id="26" name="Rectangle 25"/>
          <p:cNvSpPr/>
          <p:nvPr/>
        </p:nvSpPr>
        <p:spPr bwMode="auto">
          <a:xfrm>
            <a:off x="6238318" y="1211263"/>
            <a:ext cx="2918537" cy="233172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TextBox 26"/>
          <p:cNvSpPr txBox="1"/>
          <p:nvPr/>
        </p:nvSpPr>
        <p:spPr>
          <a:xfrm>
            <a:off x="9259376" y="3542983"/>
            <a:ext cx="2926080" cy="31530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dev/test environments not de-provisioned</a:t>
            </a:r>
            <a:endParaRPr kumimoji="0" lang="en-US" sz="1800" b="0" i="0" u="none" strike="noStrike" kern="0" cap="none" spc="0" normalizeH="0" baseline="0" noProof="0" dirty="0">
              <a:ln>
                <a:noFill/>
              </a:ln>
              <a:solidFill>
                <a:srgbClr val="002060"/>
              </a:solidFill>
              <a:effectLst/>
              <a:uLnTx/>
              <a:uFillTx/>
              <a:ea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A number of customers have not de-provisioned their dev/test when not required.</a:t>
            </a: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To reduce cost, customers should consider scaling down / shutting off their dev/test environments</a:t>
            </a:r>
            <a:r>
              <a:rPr kumimoji="0" lang="en-US" sz="1600" b="0" i="1" u="none" strike="noStrike" kern="0" cap="none" spc="0" normalizeH="0" noProof="0" dirty="0">
                <a:ln>
                  <a:noFill/>
                </a:ln>
                <a:solidFill>
                  <a:schemeClr val="tx1"/>
                </a:solidFill>
                <a:effectLst/>
                <a:uLnTx/>
                <a:uFillTx/>
                <a:ea typeface="Segoe UI" pitchFamily="34" charset="0"/>
                <a:cs typeface="Segoe UI" pitchFamily="34" charset="0"/>
              </a:rPr>
              <a:t> when not in use.</a:t>
            </a:r>
            <a:endPar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28" name="Rectangle 27"/>
          <p:cNvSpPr/>
          <p:nvPr/>
        </p:nvSpPr>
        <p:spPr bwMode="auto">
          <a:xfrm>
            <a:off x="9237753" y="1211263"/>
            <a:ext cx="2918537" cy="233172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itle 1"/>
          <p:cNvSpPr>
            <a:spLocks noGrp="1"/>
          </p:cNvSpPr>
          <p:nvPr>
            <p:ph type="title"/>
          </p:nvPr>
        </p:nvSpPr>
        <p:spPr/>
        <p:txBody>
          <a:bodyPr/>
          <a:lstStyle/>
          <a:p>
            <a:r>
              <a:rPr lang="en-US" dirty="0"/>
              <a:t>What to avoid in Cost Management</a:t>
            </a:r>
          </a:p>
        </p:txBody>
      </p:sp>
      <p:sp>
        <p:nvSpPr>
          <p:cNvPr id="16" name="Freeform 272"/>
          <p:cNvSpPr>
            <a:spLocks noEditPoints="1"/>
          </p:cNvSpPr>
          <p:nvPr/>
        </p:nvSpPr>
        <p:spPr bwMode="auto">
          <a:xfrm>
            <a:off x="1153319" y="1991982"/>
            <a:ext cx="1161171" cy="770282"/>
          </a:xfrm>
          <a:custGeom>
            <a:avLst/>
            <a:gdLst>
              <a:gd name="T0" fmla="*/ 0 w 128"/>
              <a:gd name="T1" fmla="*/ 77 h 85"/>
              <a:gd name="T2" fmla="*/ 128 w 128"/>
              <a:gd name="T3" fmla="*/ 77 h 85"/>
              <a:gd name="T4" fmla="*/ 128 w 128"/>
              <a:gd name="T5" fmla="*/ 85 h 85"/>
              <a:gd name="T6" fmla="*/ 0 w 128"/>
              <a:gd name="T7" fmla="*/ 85 h 85"/>
              <a:gd name="T8" fmla="*/ 0 w 128"/>
              <a:gd name="T9" fmla="*/ 77 h 85"/>
              <a:gd name="T10" fmla="*/ 0 w 128"/>
              <a:gd name="T11" fmla="*/ 69 h 85"/>
              <a:gd name="T12" fmla="*/ 16 w 128"/>
              <a:gd name="T13" fmla="*/ 69 h 85"/>
              <a:gd name="T14" fmla="*/ 16 w 128"/>
              <a:gd name="T15" fmla="*/ 61 h 85"/>
              <a:gd name="T16" fmla="*/ 0 w 128"/>
              <a:gd name="T17" fmla="*/ 61 h 85"/>
              <a:gd name="T18" fmla="*/ 0 w 128"/>
              <a:gd name="T19" fmla="*/ 69 h 85"/>
              <a:gd name="T20" fmla="*/ 24 w 128"/>
              <a:gd name="T21" fmla="*/ 69 h 85"/>
              <a:gd name="T22" fmla="*/ 40 w 128"/>
              <a:gd name="T23" fmla="*/ 69 h 85"/>
              <a:gd name="T24" fmla="*/ 40 w 128"/>
              <a:gd name="T25" fmla="*/ 61 h 85"/>
              <a:gd name="T26" fmla="*/ 24 w 128"/>
              <a:gd name="T27" fmla="*/ 61 h 85"/>
              <a:gd name="T28" fmla="*/ 24 w 128"/>
              <a:gd name="T29" fmla="*/ 69 h 85"/>
              <a:gd name="T30" fmla="*/ 128 w 128"/>
              <a:gd name="T31" fmla="*/ 33 h 85"/>
              <a:gd name="T32" fmla="*/ 128 w 128"/>
              <a:gd name="T33" fmla="*/ 5 h 85"/>
              <a:gd name="T34" fmla="*/ 100 w 128"/>
              <a:gd name="T35" fmla="*/ 5 h 85"/>
              <a:gd name="T36" fmla="*/ 100 w 128"/>
              <a:gd name="T37" fmla="*/ 13 h 85"/>
              <a:gd name="T38" fmla="*/ 114 w 128"/>
              <a:gd name="T39" fmla="*/ 13 h 85"/>
              <a:gd name="T40" fmla="*/ 66 w 128"/>
              <a:gd name="T41" fmla="*/ 61 h 85"/>
              <a:gd name="T42" fmla="*/ 48 w 128"/>
              <a:gd name="T43" fmla="*/ 61 h 85"/>
              <a:gd name="T44" fmla="*/ 48 w 128"/>
              <a:gd name="T45" fmla="*/ 69 h 85"/>
              <a:gd name="T46" fmla="*/ 70 w 128"/>
              <a:gd name="T47" fmla="*/ 69 h 85"/>
              <a:gd name="T48" fmla="*/ 120 w 128"/>
              <a:gd name="T49" fmla="*/ 19 h 85"/>
              <a:gd name="T50" fmla="*/ 120 w 128"/>
              <a:gd name="T51" fmla="*/ 33 h 85"/>
              <a:gd name="T52" fmla="*/ 128 w 128"/>
              <a:gd name="T53" fmla="*/ 33 h 85"/>
              <a:gd name="T54" fmla="*/ 15 w 128"/>
              <a:gd name="T55" fmla="*/ 16 h 85"/>
              <a:gd name="T56" fmla="*/ 27 w 128"/>
              <a:gd name="T57" fmla="*/ 4 h 85"/>
              <a:gd name="T58" fmla="*/ 28 w 128"/>
              <a:gd name="T59" fmla="*/ 4 h 85"/>
              <a:gd name="T60" fmla="*/ 28 w 128"/>
              <a:gd name="T61" fmla="*/ 0 h 85"/>
              <a:gd name="T62" fmla="*/ 36 w 128"/>
              <a:gd name="T63" fmla="*/ 0 h 85"/>
              <a:gd name="T64" fmla="*/ 36 w 128"/>
              <a:gd name="T65" fmla="*/ 4 h 85"/>
              <a:gd name="T66" fmla="*/ 45 w 128"/>
              <a:gd name="T67" fmla="*/ 4 h 85"/>
              <a:gd name="T68" fmla="*/ 45 w 128"/>
              <a:gd name="T69" fmla="*/ 12 h 85"/>
              <a:gd name="T70" fmla="*/ 36 w 128"/>
              <a:gd name="T71" fmla="*/ 12 h 85"/>
              <a:gd name="T72" fmla="*/ 36 w 128"/>
              <a:gd name="T73" fmla="*/ 19 h 85"/>
              <a:gd name="T74" fmla="*/ 38 w 128"/>
              <a:gd name="T75" fmla="*/ 19 h 85"/>
              <a:gd name="T76" fmla="*/ 49 w 128"/>
              <a:gd name="T77" fmla="*/ 31 h 85"/>
              <a:gd name="T78" fmla="*/ 38 w 128"/>
              <a:gd name="T79" fmla="*/ 42 h 85"/>
              <a:gd name="T80" fmla="*/ 36 w 128"/>
              <a:gd name="T81" fmla="*/ 42 h 85"/>
              <a:gd name="T82" fmla="*/ 36 w 128"/>
              <a:gd name="T83" fmla="*/ 47 h 85"/>
              <a:gd name="T84" fmla="*/ 28 w 128"/>
              <a:gd name="T85" fmla="*/ 47 h 85"/>
              <a:gd name="T86" fmla="*/ 28 w 128"/>
              <a:gd name="T87" fmla="*/ 42 h 85"/>
              <a:gd name="T88" fmla="*/ 19 w 128"/>
              <a:gd name="T89" fmla="*/ 42 h 85"/>
              <a:gd name="T90" fmla="*/ 19 w 128"/>
              <a:gd name="T91" fmla="*/ 34 h 85"/>
              <a:gd name="T92" fmla="*/ 28 w 128"/>
              <a:gd name="T93" fmla="*/ 34 h 85"/>
              <a:gd name="T94" fmla="*/ 28 w 128"/>
              <a:gd name="T95" fmla="*/ 27 h 85"/>
              <a:gd name="T96" fmla="*/ 27 w 128"/>
              <a:gd name="T97" fmla="*/ 27 h 85"/>
              <a:gd name="T98" fmla="*/ 15 w 128"/>
              <a:gd name="T99" fmla="*/ 16 h 85"/>
              <a:gd name="T100" fmla="*/ 36 w 128"/>
              <a:gd name="T101" fmla="*/ 34 h 85"/>
              <a:gd name="T102" fmla="*/ 38 w 128"/>
              <a:gd name="T103" fmla="*/ 34 h 85"/>
              <a:gd name="T104" fmla="*/ 41 w 128"/>
              <a:gd name="T105" fmla="*/ 31 h 85"/>
              <a:gd name="T106" fmla="*/ 38 w 128"/>
              <a:gd name="T107" fmla="*/ 27 h 85"/>
              <a:gd name="T108" fmla="*/ 36 w 128"/>
              <a:gd name="T109" fmla="*/ 27 h 85"/>
              <a:gd name="T110" fmla="*/ 36 w 128"/>
              <a:gd name="T111" fmla="*/ 34 h 85"/>
              <a:gd name="T112" fmla="*/ 23 w 128"/>
              <a:gd name="T113" fmla="*/ 16 h 85"/>
              <a:gd name="T114" fmla="*/ 27 w 128"/>
              <a:gd name="T115" fmla="*/ 19 h 85"/>
              <a:gd name="T116" fmla="*/ 28 w 128"/>
              <a:gd name="T117" fmla="*/ 19 h 85"/>
              <a:gd name="T118" fmla="*/ 28 w 128"/>
              <a:gd name="T119" fmla="*/ 12 h 85"/>
              <a:gd name="T120" fmla="*/ 27 w 128"/>
              <a:gd name="T121" fmla="*/ 12 h 85"/>
              <a:gd name="T122" fmla="*/ 23 w 128"/>
              <a:gd name="T123"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85">
                <a:moveTo>
                  <a:pt x="0" y="77"/>
                </a:moveTo>
                <a:cubicBezTo>
                  <a:pt x="128" y="77"/>
                  <a:pt x="128" y="77"/>
                  <a:pt x="128" y="77"/>
                </a:cubicBezTo>
                <a:cubicBezTo>
                  <a:pt x="128" y="85"/>
                  <a:pt x="128" y="85"/>
                  <a:pt x="128" y="85"/>
                </a:cubicBezTo>
                <a:cubicBezTo>
                  <a:pt x="0" y="85"/>
                  <a:pt x="0" y="85"/>
                  <a:pt x="0" y="85"/>
                </a:cubicBezTo>
                <a:lnTo>
                  <a:pt x="0" y="77"/>
                </a:lnTo>
                <a:close/>
                <a:moveTo>
                  <a:pt x="0" y="69"/>
                </a:moveTo>
                <a:cubicBezTo>
                  <a:pt x="16" y="69"/>
                  <a:pt x="16" y="69"/>
                  <a:pt x="16" y="69"/>
                </a:cubicBezTo>
                <a:cubicBezTo>
                  <a:pt x="16" y="61"/>
                  <a:pt x="16" y="61"/>
                  <a:pt x="16" y="61"/>
                </a:cubicBezTo>
                <a:cubicBezTo>
                  <a:pt x="0" y="61"/>
                  <a:pt x="0" y="61"/>
                  <a:pt x="0" y="61"/>
                </a:cubicBezTo>
                <a:lnTo>
                  <a:pt x="0" y="69"/>
                </a:lnTo>
                <a:close/>
                <a:moveTo>
                  <a:pt x="24" y="69"/>
                </a:moveTo>
                <a:cubicBezTo>
                  <a:pt x="40" y="69"/>
                  <a:pt x="40" y="69"/>
                  <a:pt x="40" y="69"/>
                </a:cubicBezTo>
                <a:cubicBezTo>
                  <a:pt x="40" y="61"/>
                  <a:pt x="40" y="61"/>
                  <a:pt x="40" y="61"/>
                </a:cubicBezTo>
                <a:cubicBezTo>
                  <a:pt x="24" y="61"/>
                  <a:pt x="24" y="61"/>
                  <a:pt x="24" y="61"/>
                </a:cubicBezTo>
                <a:lnTo>
                  <a:pt x="24" y="69"/>
                </a:lnTo>
                <a:close/>
                <a:moveTo>
                  <a:pt x="128" y="33"/>
                </a:moveTo>
                <a:cubicBezTo>
                  <a:pt x="128" y="5"/>
                  <a:pt x="128" y="5"/>
                  <a:pt x="128" y="5"/>
                </a:cubicBezTo>
                <a:cubicBezTo>
                  <a:pt x="100" y="5"/>
                  <a:pt x="100" y="5"/>
                  <a:pt x="100" y="5"/>
                </a:cubicBezTo>
                <a:cubicBezTo>
                  <a:pt x="100" y="13"/>
                  <a:pt x="100" y="13"/>
                  <a:pt x="100" y="13"/>
                </a:cubicBezTo>
                <a:cubicBezTo>
                  <a:pt x="114" y="13"/>
                  <a:pt x="114" y="13"/>
                  <a:pt x="114" y="13"/>
                </a:cubicBezTo>
                <a:cubicBezTo>
                  <a:pt x="66" y="61"/>
                  <a:pt x="66" y="61"/>
                  <a:pt x="66" y="61"/>
                </a:cubicBezTo>
                <a:cubicBezTo>
                  <a:pt x="48" y="61"/>
                  <a:pt x="48" y="61"/>
                  <a:pt x="48" y="61"/>
                </a:cubicBezTo>
                <a:cubicBezTo>
                  <a:pt x="48" y="69"/>
                  <a:pt x="48" y="69"/>
                  <a:pt x="48" y="69"/>
                </a:cubicBezTo>
                <a:cubicBezTo>
                  <a:pt x="70" y="69"/>
                  <a:pt x="70" y="69"/>
                  <a:pt x="70" y="69"/>
                </a:cubicBezTo>
                <a:cubicBezTo>
                  <a:pt x="120" y="19"/>
                  <a:pt x="120" y="19"/>
                  <a:pt x="120" y="19"/>
                </a:cubicBezTo>
                <a:cubicBezTo>
                  <a:pt x="120" y="33"/>
                  <a:pt x="120" y="33"/>
                  <a:pt x="120" y="33"/>
                </a:cubicBezTo>
                <a:lnTo>
                  <a:pt x="128" y="33"/>
                </a:lnTo>
                <a:close/>
                <a:moveTo>
                  <a:pt x="15" y="16"/>
                </a:moveTo>
                <a:cubicBezTo>
                  <a:pt x="15" y="10"/>
                  <a:pt x="20" y="4"/>
                  <a:pt x="27" y="4"/>
                </a:cubicBezTo>
                <a:cubicBezTo>
                  <a:pt x="28" y="4"/>
                  <a:pt x="28" y="4"/>
                  <a:pt x="28" y="4"/>
                </a:cubicBezTo>
                <a:cubicBezTo>
                  <a:pt x="28" y="0"/>
                  <a:pt x="28" y="0"/>
                  <a:pt x="28" y="0"/>
                </a:cubicBezTo>
                <a:cubicBezTo>
                  <a:pt x="36" y="0"/>
                  <a:pt x="36" y="0"/>
                  <a:pt x="36" y="0"/>
                </a:cubicBezTo>
                <a:cubicBezTo>
                  <a:pt x="36" y="4"/>
                  <a:pt x="36" y="4"/>
                  <a:pt x="36" y="4"/>
                </a:cubicBezTo>
                <a:cubicBezTo>
                  <a:pt x="45" y="4"/>
                  <a:pt x="45" y="4"/>
                  <a:pt x="45" y="4"/>
                </a:cubicBezTo>
                <a:cubicBezTo>
                  <a:pt x="45" y="12"/>
                  <a:pt x="45" y="12"/>
                  <a:pt x="45" y="12"/>
                </a:cubicBezTo>
                <a:cubicBezTo>
                  <a:pt x="36" y="12"/>
                  <a:pt x="36" y="12"/>
                  <a:pt x="36" y="12"/>
                </a:cubicBezTo>
                <a:cubicBezTo>
                  <a:pt x="36" y="19"/>
                  <a:pt x="36" y="19"/>
                  <a:pt x="36" y="19"/>
                </a:cubicBezTo>
                <a:cubicBezTo>
                  <a:pt x="38" y="19"/>
                  <a:pt x="38" y="19"/>
                  <a:pt x="38" y="19"/>
                </a:cubicBezTo>
                <a:cubicBezTo>
                  <a:pt x="44" y="19"/>
                  <a:pt x="49" y="24"/>
                  <a:pt x="49" y="31"/>
                </a:cubicBezTo>
                <a:cubicBezTo>
                  <a:pt x="49" y="37"/>
                  <a:pt x="44" y="42"/>
                  <a:pt x="38" y="42"/>
                </a:cubicBezTo>
                <a:cubicBezTo>
                  <a:pt x="36" y="42"/>
                  <a:pt x="36" y="42"/>
                  <a:pt x="36" y="42"/>
                </a:cubicBezTo>
                <a:cubicBezTo>
                  <a:pt x="36" y="47"/>
                  <a:pt x="36" y="47"/>
                  <a:pt x="36" y="47"/>
                </a:cubicBezTo>
                <a:cubicBezTo>
                  <a:pt x="28" y="47"/>
                  <a:pt x="28" y="47"/>
                  <a:pt x="28" y="47"/>
                </a:cubicBezTo>
                <a:cubicBezTo>
                  <a:pt x="28" y="42"/>
                  <a:pt x="28" y="42"/>
                  <a:pt x="28" y="42"/>
                </a:cubicBezTo>
                <a:cubicBezTo>
                  <a:pt x="19" y="42"/>
                  <a:pt x="19" y="42"/>
                  <a:pt x="19" y="42"/>
                </a:cubicBezTo>
                <a:cubicBezTo>
                  <a:pt x="19" y="34"/>
                  <a:pt x="19" y="34"/>
                  <a:pt x="19" y="34"/>
                </a:cubicBezTo>
                <a:cubicBezTo>
                  <a:pt x="28" y="34"/>
                  <a:pt x="28" y="34"/>
                  <a:pt x="28" y="34"/>
                </a:cubicBezTo>
                <a:cubicBezTo>
                  <a:pt x="28" y="27"/>
                  <a:pt x="28" y="27"/>
                  <a:pt x="28" y="27"/>
                </a:cubicBezTo>
                <a:cubicBezTo>
                  <a:pt x="27" y="27"/>
                  <a:pt x="27" y="27"/>
                  <a:pt x="27" y="27"/>
                </a:cubicBezTo>
                <a:cubicBezTo>
                  <a:pt x="20" y="27"/>
                  <a:pt x="15" y="22"/>
                  <a:pt x="15" y="16"/>
                </a:cubicBezTo>
                <a:close/>
                <a:moveTo>
                  <a:pt x="36" y="34"/>
                </a:moveTo>
                <a:cubicBezTo>
                  <a:pt x="38" y="34"/>
                  <a:pt x="38" y="34"/>
                  <a:pt x="38" y="34"/>
                </a:cubicBezTo>
                <a:cubicBezTo>
                  <a:pt x="39" y="34"/>
                  <a:pt x="41" y="33"/>
                  <a:pt x="41" y="31"/>
                </a:cubicBezTo>
                <a:cubicBezTo>
                  <a:pt x="41" y="29"/>
                  <a:pt x="39" y="27"/>
                  <a:pt x="38" y="27"/>
                </a:cubicBezTo>
                <a:cubicBezTo>
                  <a:pt x="36" y="27"/>
                  <a:pt x="36" y="27"/>
                  <a:pt x="36" y="27"/>
                </a:cubicBezTo>
                <a:lnTo>
                  <a:pt x="36" y="34"/>
                </a:lnTo>
                <a:close/>
                <a:moveTo>
                  <a:pt x="23" y="16"/>
                </a:moveTo>
                <a:cubicBezTo>
                  <a:pt x="23" y="18"/>
                  <a:pt x="25" y="19"/>
                  <a:pt x="27" y="19"/>
                </a:cubicBezTo>
                <a:cubicBezTo>
                  <a:pt x="28" y="19"/>
                  <a:pt x="28" y="19"/>
                  <a:pt x="28" y="19"/>
                </a:cubicBezTo>
                <a:cubicBezTo>
                  <a:pt x="28" y="12"/>
                  <a:pt x="28" y="12"/>
                  <a:pt x="28" y="12"/>
                </a:cubicBezTo>
                <a:cubicBezTo>
                  <a:pt x="27" y="12"/>
                  <a:pt x="27" y="12"/>
                  <a:pt x="27" y="12"/>
                </a:cubicBezTo>
                <a:cubicBezTo>
                  <a:pt x="25" y="12"/>
                  <a:pt x="23" y="14"/>
                  <a:pt x="23"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26"/>
          <p:cNvSpPr>
            <a:spLocks noChangeAspect="1"/>
          </p:cNvSpPr>
          <p:nvPr/>
        </p:nvSpPr>
        <p:spPr bwMode="auto">
          <a:xfrm>
            <a:off x="4238822" y="2128838"/>
            <a:ext cx="933768" cy="571140"/>
          </a:xfrm>
          <a:custGeom>
            <a:avLst/>
            <a:gdLst>
              <a:gd name="connsiteX0" fmla="*/ 11113 w 490538"/>
              <a:gd name="connsiteY0" fmla="*/ 269875 h 300038"/>
              <a:gd name="connsiteX1" fmla="*/ 490538 w 490538"/>
              <a:gd name="connsiteY1" fmla="*/ 269875 h 300038"/>
              <a:gd name="connsiteX2" fmla="*/ 490538 w 490538"/>
              <a:gd name="connsiteY2" fmla="*/ 300038 h 300038"/>
              <a:gd name="connsiteX3" fmla="*/ 11113 w 490538"/>
              <a:gd name="connsiteY3" fmla="*/ 300038 h 300038"/>
              <a:gd name="connsiteX4" fmla="*/ 385763 w 490538"/>
              <a:gd name="connsiteY4" fmla="*/ 0 h 300038"/>
              <a:gd name="connsiteX5" fmla="*/ 490538 w 490538"/>
              <a:gd name="connsiteY5" fmla="*/ 0 h 300038"/>
              <a:gd name="connsiteX6" fmla="*/ 490538 w 490538"/>
              <a:gd name="connsiteY6" fmla="*/ 104775 h 300038"/>
              <a:gd name="connsiteX7" fmla="*/ 460376 w 490538"/>
              <a:gd name="connsiteY7" fmla="*/ 104775 h 300038"/>
              <a:gd name="connsiteX8" fmla="*/ 460376 w 490538"/>
              <a:gd name="connsiteY8" fmla="*/ 50614 h 300038"/>
              <a:gd name="connsiteX9" fmla="*/ 280988 w 490538"/>
              <a:gd name="connsiteY9" fmla="*/ 228600 h 300038"/>
              <a:gd name="connsiteX10" fmla="*/ 146050 w 490538"/>
              <a:gd name="connsiteY10" fmla="*/ 93663 h 300038"/>
              <a:gd name="connsiteX11" fmla="*/ 17463 w 490538"/>
              <a:gd name="connsiteY11" fmla="*/ 222250 h 300038"/>
              <a:gd name="connsiteX12" fmla="*/ 0 w 490538"/>
              <a:gd name="connsiteY12" fmla="*/ 198438 h 300038"/>
              <a:gd name="connsiteX13" fmla="*/ 146050 w 490538"/>
              <a:gd name="connsiteY13" fmla="*/ 52388 h 300038"/>
              <a:gd name="connsiteX14" fmla="*/ 280988 w 490538"/>
              <a:gd name="connsiteY14" fmla="*/ 187325 h 300038"/>
              <a:gd name="connsiteX15" fmla="*/ 438150 w 490538"/>
              <a:gd name="connsiteY15" fmla="*/ 30163 h 300038"/>
              <a:gd name="connsiteX16" fmla="*/ 385763 w 490538"/>
              <a:gd name="connsiteY16" fmla="*/ 30163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0538" h="300038">
                <a:moveTo>
                  <a:pt x="11113" y="269875"/>
                </a:moveTo>
                <a:lnTo>
                  <a:pt x="490538" y="269875"/>
                </a:lnTo>
                <a:lnTo>
                  <a:pt x="490538" y="300038"/>
                </a:lnTo>
                <a:lnTo>
                  <a:pt x="11113" y="300038"/>
                </a:lnTo>
                <a:close/>
                <a:moveTo>
                  <a:pt x="385763" y="0"/>
                </a:moveTo>
                <a:lnTo>
                  <a:pt x="490538" y="0"/>
                </a:lnTo>
                <a:lnTo>
                  <a:pt x="490538" y="104775"/>
                </a:lnTo>
                <a:lnTo>
                  <a:pt x="460376" y="104775"/>
                </a:lnTo>
                <a:lnTo>
                  <a:pt x="460376" y="50614"/>
                </a:lnTo>
                <a:lnTo>
                  <a:pt x="280988" y="228600"/>
                </a:lnTo>
                <a:lnTo>
                  <a:pt x="146050" y="93663"/>
                </a:lnTo>
                <a:lnTo>
                  <a:pt x="17463" y="222250"/>
                </a:lnTo>
                <a:lnTo>
                  <a:pt x="0" y="198438"/>
                </a:lnTo>
                <a:lnTo>
                  <a:pt x="146050" y="52388"/>
                </a:lnTo>
                <a:lnTo>
                  <a:pt x="280988" y="187325"/>
                </a:lnTo>
                <a:lnTo>
                  <a:pt x="438150" y="30163"/>
                </a:lnTo>
                <a:lnTo>
                  <a:pt x="385763" y="3016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90"/>
          <p:cNvSpPr>
            <a:spLocks noEditPoints="1"/>
          </p:cNvSpPr>
          <p:nvPr/>
        </p:nvSpPr>
        <p:spPr bwMode="auto">
          <a:xfrm>
            <a:off x="7232904" y="1932703"/>
            <a:ext cx="915295" cy="88883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50"/>
          <p:cNvSpPr>
            <a:spLocks noEditPoints="1"/>
          </p:cNvSpPr>
          <p:nvPr/>
        </p:nvSpPr>
        <p:spPr bwMode="auto">
          <a:xfrm>
            <a:off x="10325238" y="2095937"/>
            <a:ext cx="743566" cy="636942"/>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6002212"/>
      </p:ext>
    </p:extLst>
  </p:cSld>
  <p:clrMapOvr>
    <a:overrideClrMapping bg1="dk1" tx1="lt1" bg2="dk2" tx2="lt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913086"/>
            <a:ext cx="11414305" cy="3871759"/>
          </a:xfrm>
        </p:spPr>
        <p:txBody>
          <a:bodyPr/>
          <a:lstStyle/>
          <a:p>
            <a:r>
              <a:rPr lang="en-GB" dirty="0"/>
              <a:t>How you can control your Azure Cloud based services cost profile, whilst allowing your software and data to scale as and when you need it. – </a:t>
            </a:r>
            <a:r>
              <a:rPr lang="en-GB" b="1" dirty="0">
                <a:solidFill>
                  <a:schemeClr val="accent1"/>
                </a:solidFill>
              </a:rPr>
              <a:t>Pricing Models and Tips</a:t>
            </a:r>
          </a:p>
          <a:p>
            <a:endParaRPr lang="en-GB" dirty="0"/>
          </a:p>
          <a:p>
            <a:r>
              <a:rPr lang="en-GB" dirty="0"/>
              <a:t>How do we predict workloads and frequency? </a:t>
            </a:r>
            <a:r>
              <a:rPr lang="en-GB" b="1" dirty="0">
                <a:solidFill>
                  <a:schemeClr val="accent1"/>
                </a:solidFill>
              </a:rPr>
              <a:t>Telemetry and Load Testing</a:t>
            </a:r>
          </a:p>
          <a:p>
            <a:endParaRPr lang="en-GB" dirty="0"/>
          </a:p>
          <a:p>
            <a:r>
              <a:rPr lang="en-GB" dirty="0"/>
              <a:t>How do we allow for sudden demand without committing unnecessary costs? </a:t>
            </a:r>
            <a:r>
              <a:rPr lang="en-GB" b="1" dirty="0"/>
              <a:t>– </a:t>
            </a:r>
            <a:r>
              <a:rPr lang="en-GB" b="1" dirty="0">
                <a:solidFill>
                  <a:schemeClr val="accent1"/>
                </a:solidFill>
              </a:rPr>
              <a:t>Queuing, Autoscaling and load balancing</a:t>
            </a:r>
          </a:p>
        </p:txBody>
      </p:sp>
      <p:sp>
        <p:nvSpPr>
          <p:cNvPr id="3" name="Title 2"/>
          <p:cNvSpPr>
            <a:spLocks noGrp="1"/>
          </p:cNvSpPr>
          <p:nvPr>
            <p:ph type="title"/>
          </p:nvPr>
        </p:nvSpPr>
        <p:spPr>
          <a:xfrm>
            <a:off x="276540" y="832966"/>
            <a:ext cx="8229535" cy="1837298"/>
          </a:xfrm>
        </p:spPr>
        <p:txBody>
          <a:bodyPr/>
          <a:lstStyle/>
          <a:p>
            <a:r>
              <a:rPr lang="en-GB" dirty="0"/>
              <a:t>The ‘Brief’ answers</a:t>
            </a:r>
          </a:p>
        </p:txBody>
      </p:sp>
    </p:spTree>
    <p:extLst>
      <p:ext uri="{BB962C8B-B14F-4D97-AF65-F5344CB8AC3E}">
        <p14:creationId xmlns:p14="http://schemas.microsoft.com/office/powerpoint/2010/main" val="425698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345"/>
            <a:ext cx="11889564" cy="917575"/>
          </a:xfrm>
        </p:spPr>
        <p:txBody>
          <a:bodyPr/>
          <a:lstStyle/>
          <a:p>
            <a:r>
              <a:rPr lang="en-US" dirty="0"/>
              <a:t>What to avoid in Efficiency</a:t>
            </a:r>
          </a:p>
        </p:txBody>
      </p:sp>
      <p:sp>
        <p:nvSpPr>
          <p:cNvPr id="11" name="TextBox 10"/>
          <p:cNvSpPr txBox="1"/>
          <p:nvPr/>
        </p:nvSpPr>
        <p:spPr>
          <a:xfrm>
            <a:off x="274638" y="3542983"/>
            <a:ext cx="589788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Over complex solution design</a:t>
            </a:r>
            <a:endParaRPr kumimoji="0" lang="en-US" sz="1800" b="0" i="0" u="none" strike="noStrike" kern="0" cap="none" spc="0" normalizeH="0" baseline="0" noProof="0" dirty="0">
              <a:ln>
                <a:noFill/>
              </a:ln>
              <a:solidFill>
                <a:srgbClr val="002060"/>
              </a:solidFill>
              <a:effectLst/>
              <a:uLnTx/>
              <a:uFillTx/>
              <a:ea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In a number of scenarios, customers have over-engineered their solution, to solve the problem at hand. This has typically introduced unnecessary cost and risk/complexity within the solution.</a:t>
            </a:r>
          </a:p>
          <a:p>
            <a:pPr marL="0" marR="0" lvl="0" indent="0" defTabSz="932472" eaLnBrk="1" fontAlgn="base" latinLnBrk="0" hangingPunct="1">
              <a:lnSpc>
                <a:spcPct val="100000"/>
              </a:lnSpc>
              <a:spcBef>
                <a:spcPts val="6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Take an external view when working with the customer, and challenge their approach. Could they be using an alternate approach, which would be simpler and reduce their end-cost?</a:t>
            </a: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3" name="Rectangle 12"/>
          <p:cNvSpPr/>
          <p:nvPr/>
        </p:nvSpPr>
        <p:spPr bwMode="auto">
          <a:xfrm>
            <a:off x="274638" y="1211263"/>
            <a:ext cx="5897880" cy="23317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TextBox 15"/>
          <p:cNvSpPr txBox="1"/>
          <p:nvPr/>
        </p:nvSpPr>
        <p:spPr>
          <a:xfrm>
            <a:off x="6264628" y="3542983"/>
            <a:ext cx="5897880" cy="311907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small" spc="0" normalizeH="0" baseline="0" noProof="0" dirty="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rPr>
              <a:t>lack of clarity on non-functional requirements</a:t>
            </a:r>
            <a:endParaRPr kumimoji="0" lang="en-US" sz="1800" b="0" i="0" u="none" strike="noStrike" kern="0" cap="none" spc="0" normalizeH="0" baseline="0" noProof="0" dirty="0">
              <a:ln>
                <a:noFill/>
              </a:ln>
              <a:solidFill>
                <a:srgbClr val="002060"/>
              </a:solidFill>
              <a:effectLst/>
              <a:uLnTx/>
              <a:uFillTx/>
              <a:ea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rPr>
              <a:t>Some solutions have been over-engineered for the level of SLA that they require, or they have an SLA which is impossible with their solution architecture. This can result in either excessive risk, or cost.</a:t>
            </a:r>
          </a:p>
          <a:p>
            <a:pPr marL="0" marR="0" lvl="0" indent="0" defTabSz="932472" eaLnBrk="1" fontAlgn="base" latinLnBrk="0" hangingPunct="1">
              <a:lnSpc>
                <a:spcPct val="100000"/>
              </a:lnSpc>
              <a:spcBef>
                <a:spcPts val="600"/>
              </a:spcBef>
              <a:spcAft>
                <a:spcPct val="0"/>
              </a:spcAft>
              <a:buClrTx/>
              <a:buSzTx/>
              <a:buFontTx/>
              <a:buNone/>
              <a:tabLst/>
              <a:defRPr/>
            </a:pP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a:p>
            <a:pPr marL="0" marR="0" lvl="0" indent="0" defTabSz="932472" eaLnBrk="1" fontAlgn="base" latinLnBrk="0" hangingPunct="1">
              <a:lnSpc>
                <a:spcPct val="100000"/>
              </a:lnSpc>
              <a:spcBef>
                <a:spcPts val="600"/>
              </a:spcBef>
              <a:spcAft>
                <a:spcPct val="0"/>
              </a:spcAft>
              <a:buClrTx/>
              <a:buSzTx/>
              <a:buFontTx/>
              <a:buNone/>
              <a:tabLst/>
              <a:defRPr/>
            </a:pP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Customers should ensure that they are fully aware of their requirements in advance of design. Strongly challenge them on this point – How can they build a solution meeting availability , scalability</a:t>
            </a:r>
            <a:r>
              <a:rPr kumimoji="0" lang="en-US" sz="1600" b="0" i="1" u="none" strike="noStrike" kern="0" cap="none" spc="0" normalizeH="0" noProof="0" dirty="0">
                <a:ln>
                  <a:noFill/>
                </a:ln>
                <a:solidFill>
                  <a:schemeClr val="tx1"/>
                </a:solidFill>
                <a:effectLst/>
                <a:uLnTx/>
                <a:uFillTx/>
                <a:ea typeface="Segoe UI" pitchFamily="34" charset="0"/>
                <a:cs typeface="Segoe UI" pitchFamily="34" charset="0"/>
              </a:rPr>
              <a:t> and cost </a:t>
            </a:r>
            <a:r>
              <a:rPr kumimoji="0" lang="en-US" sz="1600" b="0" i="1" u="none" strike="noStrike" kern="0" cap="none" spc="0" normalizeH="0" baseline="0" noProof="0" dirty="0">
                <a:ln>
                  <a:noFill/>
                </a:ln>
                <a:solidFill>
                  <a:schemeClr val="tx1"/>
                </a:solidFill>
                <a:effectLst/>
                <a:uLnTx/>
                <a:uFillTx/>
                <a:ea typeface="Segoe UI" pitchFamily="34" charset="0"/>
                <a:cs typeface="Segoe UI" pitchFamily="34" charset="0"/>
              </a:rPr>
              <a:t>requirements, if they are undetermined?</a:t>
            </a:r>
            <a:endParaRPr kumimoji="0" lang="en-US" sz="16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17" name="Rectangle 16"/>
          <p:cNvSpPr/>
          <p:nvPr/>
        </p:nvSpPr>
        <p:spPr bwMode="auto">
          <a:xfrm>
            <a:off x="6260632" y="1211263"/>
            <a:ext cx="5897880" cy="233172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Freeform 66"/>
          <p:cNvSpPr>
            <a:spLocks noChangeAspect="1" noEditPoints="1"/>
          </p:cNvSpPr>
          <p:nvPr/>
        </p:nvSpPr>
        <p:spPr bwMode="auto">
          <a:xfrm>
            <a:off x="2744904" y="1915962"/>
            <a:ext cx="957347" cy="922323"/>
          </a:xfrm>
          <a:custGeom>
            <a:avLst/>
            <a:gdLst>
              <a:gd name="T0" fmla="*/ 88 w 104"/>
              <a:gd name="T1" fmla="*/ 34 h 100"/>
              <a:gd name="T2" fmla="*/ 52 w 104"/>
              <a:gd name="T3" fmla="*/ 0 h 100"/>
              <a:gd name="T4" fmla="*/ 16 w 104"/>
              <a:gd name="T5" fmla="*/ 34 h 100"/>
              <a:gd name="T6" fmla="*/ 0 w 104"/>
              <a:gd name="T7" fmla="*/ 64 h 100"/>
              <a:gd name="T8" fmla="*/ 36 w 104"/>
              <a:gd name="T9" fmla="*/ 100 h 100"/>
              <a:gd name="T10" fmla="*/ 52 w 104"/>
              <a:gd name="T11" fmla="*/ 96 h 100"/>
              <a:gd name="T12" fmla="*/ 68 w 104"/>
              <a:gd name="T13" fmla="*/ 100 h 100"/>
              <a:gd name="T14" fmla="*/ 104 w 104"/>
              <a:gd name="T15" fmla="*/ 64 h 100"/>
              <a:gd name="T16" fmla="*/ 88 w 104"/>
              <a:gd name="T17" fmla="*/ 34 h 100"/>
              <a:gd name="T18" fmla="*/ 71 w 104"/>
              <a:gd name="T19" fmla="*/ 56 h 100"/>
              <a:gd name="T20" fmla="*/ 60 w 104"/>
              <a:gd name="T21" fmla="*/ 37 h 100"/>
              <a:gd name="T22" fmla="*/ 68 w 104"/>
              <a:gd name="T23" fmla="*/ 36 h 100"/>
              <a:gd name="T24" fmla="*/ 80 w 104"/>
              <a:gd name="T25" fmla="*/ 38 h 100"/>
              <a:gd name="T26" fmla="*/ 71 w 104"/>
              <a:gd name="T27" fmla="*/ 56 h 100"/>
              <a:gd name="T28" fmla="*/ 52 w 104"/>
              <a:gd name="T29" fmla="*/ 87 h 100"/>
              <a:gd name="T30" fmla="*/ 41 w 104"/>
              <a:gd name="T31" fmla="*/ 70 h 100"/>
              <a:gd name="T32" fmla="*/ 52 w 104"/>
              <a:gd name="T33" fmla="*/ 72 h 100"/>
              <a:gd name="T34" fmla="*/ 63 w 104"/>
              <a:gd name="T35" fmla="*/ 70 h 100"/>
              <a:gd name="T36" fmla="*/ 52 w 104"/>
              <a:gd name="T37" fmla="*/ 87 h 100"/>
              <a:gd name="T38" fmla="*/ 24 w 104"/>
              <a:gd name="T39" fmla="*/ 38 h 100"/>
              <a:gd name="T40" fmla="*/ 36 w 104"/>
              <a:gd name="T41" fmla="*/ 36 h 100"/>
              <a:gd name="T42" fmla="*/ 44 w 104"/>
              <a:gd name="T43" fmla="*/ 37 h 100"/>
              <a:gd name="T44" fmla="*/ 33 w 104"/>
              <a:gd name="T45" fmla="*/ 56 h 100"/>
              <a:gd name="T46" fmla="*/ 24 w 104"/>
              <a:gd name="T47" fmla="*/ 38 h 100"/>
              <a:gd name="T48" fmla="*/ 52 w 104"/>
              <a:gd name="T49" fmla="*/ 64 h 100"/>
              <a:gd name="T50" fmla="*/ 40 w 104"/>
              <a:gd name="T51" fmla="*/ 61 h 100"/>
              <a:gd name="T52" fmla="*/ 52 w 104"/>
              <a:gd name="T53" fmla="*/ 41 h 100"/>
              <a:gd name="T54" fmla="*/ 64 w 104"/>
              <a:gd name="T55" fmla="*/ 61 h 100"/>
              <a:gd name="T56" fmla="*/ 52 w 104"/>
              <a:gd name="T57" fmla="*/ 64 h 100"/>
              <a:gd name="T58" fmla="*/ 52 w 104"/>
              <a:gd name="T59" fmla="*/ 8 h 100"/>
              <a:gd name="T60" fmla="*/ 79 w 104"/>
              <a:gd name="T61" fmla="*/ 30 h 100"/>
              <a:gd name="T62" fmla="*/ 68 w 104"/>
              <a:gd name="T63" fmla="*/ 28 h 100"/>
              <a:gd name="T64" fmla="*/ 52 w 104"/>
              <a:gd name="T65" fmla="*/ 31 h 100"/>
              <a:gd name="T66" fmla="*/ 36 w 104"/>
              <a:gd name="T67" fmla="*/ 28 h 100"/>
              <a:gd name="T68" fmla="*/ 25 w 104"/>
              <a:gd name="T69" fmla="*/ 30 h 100"/>
              <a:gd name="T70" fmla="*/ 52 w 104"/>
              <a:gd name="T71" fmla="*/ 8 h 100"/>
              <a:gd name="T72" fmla="*/ 36 w 104"/>
              <a:gd name="T73" fmla="*/ 92 h 100"/>
              <a:gd name="T74" fmla="*/ 8 w 104"/>
              <a:gd name="T75" fmla="*/ 64 h 100"/>
              <a:gd name="T76" fmla="*/ 17 w 104"/>
              <a:gd name="T77" fmla="*/ 43 h 100"/>
              <a:gd name="T78" fmla="*/ 32 w 104"/>
              <a:gd name="T79" fmla="*/ 66 h 100"/>
              <a:gd name="T80" fmla="*/ 44 w 104"/>
              <a:gd name="T81" fmla="*/ 91 h 100"/>
              <a:gd name="T82" fmla="*/ 36 w 104"/>
              <a:gd name="T83" fmla="*/ 92 h 100"/>
              <a:gd name="T84" fmla="*/ 68 w 104"/>
              <a:gd name="T85" fmla="*/ 92 h 100"/>
              <a:gd name="T86" fmla="*/ 60 w 104"/>
              <a:gd name="T87" fmla="*/ 91 h 100"/>
              <a:gd name="T88" fmla="*/ 72 w 104"/>
              <a:gd name="T89" fmla="*/ 66 h 100"/>
              <a:gd name="T90" fmla="*/ 87 w 104"/>
              <a:gd name="T91" fmla="*/ 43 h 100"/>
              <a:gd name="T92" fmla="*/ 96 w 104"/>
              <a:gd name="T93" fmla="*/ 64 h 100"/>
              <a:gd name="T94" fmla="*/ 68 w 104"/>
              <a:gd name="T95"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00">
                <a:moveTo>
                  <a:pt x="88" y="34"/>
                </a:moveTo>
                <a:cubicBezTo>
                  <a:pt x="87" y="15"/>
                  <a:pt x="71" y="0"/>
                  <a:pt x="52" y="0"/>
                </a:cubicBezTo>
                <a:cubicBezTo>
                  <a:pt x="33" y="0"/>
                  <a:pt x="17" y="15"/>
                  <a:pt x="16" y="34"/>
                </a:cubicBezTo>
                <a:cubicBezTo>
                  <a:pt x="6" y="40"/>
                  <a:pt x="0" y="51"/>
                  <a:pt x="0" y="64"/>
                </a:cubicBezTo>
                <a:cubicBezTo>
                  <a:pt x="0" y="84"/>
                  <a:pt x="16" y="100"/>
                  <a:pt x="36" y="100"/>
                </a:cubicBezTo>
                <a:cubicBezTo>
                  <a:pt x="42" y="100"/>
                  <a:pt x="47" y="98"/>
                  <a:pt x="52" y="96"/>
                </a:cubicBezTo>
                <a:cubicBezTo>
                  <a:pt x="57" y="98"/>
                  <a:pt x="62" y="100"/>
                  <a:pt x="68" y="100"/>
                </a:cubicBezTo>
                <a:cubicBezTo>
                  <a:pt x="88" y="100"/>
                  <a:pt x="104" y="84"/>
                  <a:pt x="104" y="64"/>
                </a:cubicBezTo>
                <a:cubicBezTo>
                  <a:pt x="104" y="51"/>
                  <a:pt x="98" y="40"/>
                  <a:pt x="88" y="34"/>
                </a:cubicBezTo>
                <a:close/>
                <a:moveTo>
                  <a:pt x="71" y="56"/>
                </a:moveTo>
                <a:cubicBezTo>
                  <a:pt x="70" y="49"/>
                  <a:pt x="66" y="42"/>
                  <a:pt x="60" y="37"/>
                </a:cubicBezTo>
                <a:cubicBezTo>
                  <a:pt x="62" y="36"/>
                  <a:pt x="65" y="36"/>
                  <a:pt x="68" y="36"/>
                </a:cubicBezTo>
                <a:cubicBezTo>
                  <a:pt x="72" y="36"/>
                  <a:pt x="76" y="37"/>
                  <a:pt x="80" y="38"/>
                </a:cubicBezTo>
                <a:cubicBezTo>
                  <a:pt x="79" y="45"/>
                  <a:pt x="76" y="52"/>
                  <a:pt x="71" y="56"/>
                </a:cubicBezTo>
                <a:close/>
                <a:moveTo>
                  <a:pt x="52" y="87"/>
                </a:moveTo>
                <a:cubicBezTo>
                  <a:pt x="46" y="83"/>
                  <a:pt x="42" y="77"/>
                  <a:pt x="41" y="70"/>
                </a:cubicBezTo>
                <a:cubicBezTo>
                  <a:pt x="44" y="71"/>
                  <a:pt x="48" y="72"/>
                  <a:pt x="52" y="72"/>
                </a:cubicBezTo>
                <a:cubicBezTo>
                  <a:pt x="56" y="72"/>
                  <a:pt x="60" y="71"/>
                  <a:pt x="63" y="70"/>
                </a:cubicBezTo>
                <a:cubicBezTo>
                  <a:pt x="62" y="77"/>
                  <a:pt x="58" y="83"/>
                  <a:pt x="52" y="87"/>
                </a:cubicBezTo>
                <a:close/>
                <a:moveTo>
                  <a:pt x="24" y="38"/>
                </a:moveTo>
                <a:cubicBezTo>
                  <a:pt x="28" y="37"/>
                  <a:pt x="32" y="36"/>
                  <a:pt x="36" y="36"/>
                </a:cubicBezTo>
                <a:cubicBezTo>
                  <a:pt x="39" y="36"/>
                  <a:pt x="41" y="36"/>
                  <a:pt x="44" y="37"/>
                </a:cubicBezTo>
                <a:cubicBezTo>
                  <a:pt x="38" y="42"/>
                  <a:pt x="34" y="49"/>
                  <a:pt x="33" y="56"/>
                </a:cubicBezTo>
                <a:cubicBezTo>
                  <a:pt x="28" y="52"/>
                  <a:pt x="25" y="45"/>
                  <a:pt x="24" y="38"/>
                </a:cubicBezTo>
                <a:close/>
                <a:moveTo>
                  <a:pt x="52" y="64"/>
                </a:moveTo>
                <a:cubicBezTo>
                  <a:pt x="48" y="64"/>
                  <a:pt x="44" y="63"/>
                  <a:pt x="40" y="61"/>
                </a:cubicBezTo>
                <a:cubicBezTo>
                  <a:pt x="41" y="53"/>
                  <a:pt x="45" y="45"/>
                  <a:pt x="52" y="41"/>
                </a:cubicBezTo>
                <a:cubicBezTo>
                  <a:pt x="59" y="45"/>
                  <a:pt x="63" y="53"/>
                  <a:pt x="64" y="61"/>
                </a:cubicBezTo>
                <a:cubicBezTo>
                  <a:pt x="60" y="63"/>
                  <a:pt x="56" y="64"/>
                  <a:pt x="52" y="64"/>
                </a:cubicBezTo>
                <a:close/>
                <a:moveTo>
                  <a:pt x="52" y="8"/>
                </a:moveTo>
                <a:cubicBezTo>
                  <a:pt x="65" y="8"/>
                  <a:pt x="76" y="17"/>
                  <a:pt x="79" y="30"/>
                </a:cubicBezTo>
                <a:cubicBezTo>
                  <a:pt x="76" y="28"/>
                  <a:pt x="72" y="28"/>
                  <a:pt x="68" y="28"/>
                </a:cubicBezTo>
                <a:cubicBezTo>
                  <a:pt x="62" y="28"/>
                  <a:pt x="57" y="29"/>
                  <a:pt x="52" y="31"/>
                </a:cubicBezTo>
                <a:cubicBezTo>
                  <a:pt x="47" y="29"/>
                  <a:pt x="42" y="28"/>
                  <a:pt x="36" y="28"/>
                </a:cubicBezTo>
                <a:cubicBezTo>
                  <a:pt x="32" y="28"/>
                  <a:pt x="28" y="28"/>
                  <a:pt x="25" y="30"/>
                </a:cubicBezTo>
                <a:cubicBezTo>
                  <a:pt x="28" y="17"/>
                  <a:pt x="39" y="8"/>
                  <a:pt x="52" y="8"/>
                </a:cubicBezTo>
                <a:close/>
                <a:moveTo>
                  <a:pt x="36" y="92"/>
                </a:moveTo>
                <a:cubicBezTo>
                  <a:pt x="21" y="92"/>
                  <a:pt x="8" y="79"/>
                  <a:pt x="8" y="64"/>
                </a:cubicBezTo>
                <a:cubicBezTo>
                  <a:pt x="8" y="56"/>
                  <a:pt x="11" y="48"/>
                  <a:pt x="17" y="43"/>
                </a:cubicBezTo>
                <a:cubicBezTo>
                  <a:pt x="19" y="53"/>
                  <a:pt x="24" y="61"/>
                  <a:pt x="32" y="66"/>
                </a:cubicBezTo>
                <a:cubicBezTo>
                  <a:pt x="33" y="76"/>
                  <a:pt x="37" y="84"/>
                  <a:pt x="44" y="91"/>
                </a:cubicBezTo>
                <a:cubicBezTo>
                  <a:pt x="41" y="91"/>
                  <a:pt x="39" y="92"/>
                  <a:pt x="36" y="92"/>
                </a:cubicBezTo>
                <a:close/>
                <a:moveTo>
                  <a:pt x="68" y="92"/>
                </a:moveTo>
                <a:cubicBezTo>
                  <a:pt x="65" y="92"/>
                  <a:pt x="62" y="91"/>
                  <a:pt x="60" y="91"/>
                </a:cubicBezTo>
                <a:cubicBezTo>
                  <a:pt x="67" y="84"/>
                  <a:pt x="71" y="76"/>
                  <a:pt x="72" y="66"/>
                </a:cubicBezTo>
                <a:cubicBezTo>
                  <a:pt x="80" y="61"/>
                  <a:pt x="85" y="53"/>
                  <a:pt x="87" y="43"/>
                </a:cubicBezTo>
                <a:cubicBezTo>
                  <a:pt x="93" y="48"/>
                  <a:pt x="96" y="56"/>
                  <a:pt x="96" y="64"/>
                </a:cubicBezTo>
                <a:cubicBezTo>
                  <a:pt x="96" y="79"/>
                  <a:pt x="83" y="92"/>
                  <a:pt x="68" y="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67"/>
          <p:cNvSpPr>
            <a:spLocks noChangeAspect="1" noEditPoints="1"/>
          </p:cNvSpPr>
          <p:nvPr/>
        </p:nvSpPr>
        <p:spPr bwMode="auto">
          <a:xfrm>
            <a:off x="8740451" y="2117818"/>
            <a:ext cx="946234" cy="518610"/>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08727002"/>
      </p:ext>
    </p:extLst>
  </p:cSld>
  <p:clrMapOvr>
    <a:overrideClrMapping bg1="dk1" tx1="lt1" bg2="dk2" tx2="lt2" accent1="accent1" accent2="accent2" accent3="accent3" accent4="accent4" accent5="accent5" accent6="accent6" hlink="hlink" folHlink="folHlink"/>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74621" y="3641278"/>
            <a:ext cx="3528392" cy="3528392"/>
          </a:xfrm>
          <a:prstGeom prst="rect">
            <a:avLst/>
          </a:prstGeom>
          <a:scene3d>
            <a:camera prst="orthographicFront"/>
            <a:lightRig rig="threePt" dir="t"/>
          </a:scene3d>
          <a:sp3d>
            <a:bevelT w="139700" prst="cross"/>
          </a:sp3d>
        </p:spPr>
      </p:pic>
      <p:sp>
        <p:nvSpPr>
          <p:cNvPr id="2" name="Text Placeholder 1"/>
          <p:cNvSpPr>
            <a:spLocks noGrp="1"/>
          </p:cNvSpPr>
          <p:nvPr>
            <p:ph type="body" sz="quarter" idx="10"/>
          </p:nvPr>
        </p:nvSpPr>
        <p:spPr>
          <a:xfrm>
            <a:off x="274638" y="1769070"/>
            <a:ext cx="9832031" cy="5184576"/>
          </a:xfrm>
        </p:spPr>
        <p:txBody>
          <a:bodyPr/>
          <a:lstStyle/>
          <a:p>
            <a:pPr marL="0" indent="0">
              <a:buNone/>
            </a:pPr>
            <a:r>
              <a:rPr lang="en-GB" dirty="0">
                <a:solidFill>
                  <a:schemeClr val="tx1"/>
                </a:solidFill>
              </a:rPr>
              <a:t>We hope you have enjoyed the morning, we have one ask of you.</a:t>
            </a:r>
          </a:p>
          <a:p>
            <a:pPr marL="0" indent="0">
              <a:buNone/>
            </a:pPr>
            <a:endParaRPr lang="en-GB" dirty="0"/>
          </a:p>
          <a:p>
            <a:pPr marL="0" indent="0">
              <a:buNone/>
            </a:pPr>
            <a:r>
              <a:rPr lang="en-GB" dirty="0">
                <a:solidFill>
                  <a:srgbClr val="002050"/>
                </a:solidFill>
              </a:rPr>
              <a:t>Please out your evaluation forms to give us feedback on what we did right and how we can improve the sessions next time. </a:t>
            </a:r>
          </a:p>
          <a:p>
            <a:pPr marL="0" indent="0">
              <a:buNone/>
            </a:pPr>
            <a:endParaRPr lang="en-GB" dirty="0">
              <a:solidFill>
                <a:srgbClr val="B4A0FF"/>
              </a:solidFill>
            </a:endParaRPr>
          </a:p>
          <a:p>
            <a:pPr marL="0" indent="0">
              <a:buNone/>
            </a:pPr>
            <a:r>
              <a:rPr lang="en-GB" b="1" i="1" dirty="0">
                <a:solidFill>
                  <a:schemeClr val="tx1"/>
                </a:solidFill>
              </a:rPr>
              <a:t>Your feedback is critical to making more of these sessions a success ! </a:t>
            </a:r>
          </a:p>
        </p:txBody>
      </p:sp>
      <p:sp>
        <p:nvSpPr>
          <p:cNvPr id="3" name="Title 2"/>
          <p:cNvSpPr>
            <a:spLocks noGrp="1"/>
          </p:cNvSpPr>
          <p:nvPr>
            <p:ph type="title"/>
          </p:nvPr>
        </p:nvSpPr>
        <p:spPr>
          <a:xfrm>
            <a:off x="274639" y="295274"/>
            <a:ext cx="11889564" cy="1473796"/>
          </a:xfrm>
        </p:spPr>
        <p:txBody>
          <a:bodyPr/>
          <a:lstStyle/>
          <a:p>
            <a:r>
              <a:rPr lang="en-GB" sz="8800" dirty="0">
                <a:solidFill>
                  <a:schemeClr val="tx1"/>
                </a:solidFill>
              </a:rPr>
              <a:t>Evaluation Forms </a:t>
            </a:r>
            <a:endParaRPr lang="en-US" sz="8800" dirty="0">
              <a:solidFill>
                <a:schemeClr val="tx1"/>
              </a:solidFill>
            </a:endParaRPr>
          </a:p>
        </p:txBody>
      </p:sp>
    </p:spTree>
    <p:extLst>
      <p:ext uri="{BB962C8B-B14F-4D97-AF65-F5344CB8AC3E}">
        <p14:creationId xmlns:p14="http://schemas.microsoft.com/office/powerpoint/2010/main" val="19525209"/>
      </p:ext>
    </p:extLst>
  </p:cSld>
  <p:clrMapOvr>
    <a:overrideClrMapping bg1="dk1" tx1="lt1" bg2="dk2" tx2="lt2" accent1="accent1" accent2="accent2" accent3="accent3" accent4="accent4" accent5="accent5" accent6="accent6" hlink="hlink" folHlink="folHlink"/>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Links and Downloads</a:t>
            </a:r>
            <a:endParaRPr lang="en-US" dirty="0"/>
          </a:p>
        </p:txBody>
      </p:sp>
      <p:sp>
        <p:nvSpPr>
          <p:cNvPr id="3" name="Rectangle 2"/>
          <p:cNvSpPr/>
          <p:nvPr/>
        </p:nvSpPr>
        <p:spPr>
          <a:xfrm>
            <a:off x="327429" y="1769070"/>
            <a:ext cx="11850622" cy="830997"/>
          </a:xfrm>
          <a:prstGeom prst="rect">
            <a:avLst/>
          </a:prstGeom>
        </p:spPr>
        <p:txBody>
          <a:bodyPr wrap="square">
            <a:spAutoFit/>
          </a:bodyPr>
          <a:lstStyle/>
          <a:p>
            <a:r>
              <a:rPr lang="en-GB" sz="2400" b="1" dirty="0"/>
              <a:t>Free Cloud Design Patterns </a:t>
            </a:r>
            <a:r>
              <a:rPr lang="en-GB" sz="2400" b="1" dirty="0" err="1"/>
              <a:t>ebook</a:t>
            </a:r>
            <a:endParaRPr lang="en-US" sz="2400" b="1" dirty="0"/>
          </a:p>
          <a:p>
            <a:r>
              <a:rPr lang="en-US" sz="2400" dirty="0">
                <a:hlinkClick r:id="rId3"/>
              </a:rPr>
              <a:t>http://www.microsoft.com/en-us/download/details.aspx?id=42026</a:t>
            </a:r>
            <a:endParaRPr lang="en-US" sz="2400" dirty="0"/>
          </a:p>
        </p:txBody>
      </p:sp>
      <p:sp>
        <p:nvSpPr>
          <p:cNvPr id="4" name="Rectangle 3"/>
          <p:cNvSpPr/>
          <p:nvPr/>
        </p:nvSpPr>
        <p:spPr>
          <a:xfrm>
            <a:off x="313581" y="3312596"/>
            <a:ext cx="11850622" cy="1200329"/>
          </a:xfrm>
          <a:prstGeom prst="rect">
            <a:avLst/>
          </a:prstGeom>
        </p:spPr>
        <p:txBody>
          <a:bodyPr wrap="square">
            <a:spAutoFit/>
          </a:bodyPr>
          <a:lstStyle/>
          <a:p>
            <a:r>
              <a:rPr lang="en-GB" sz="2400" b="1" dirty="0"/>
              <a:t>Cloud Design Patterns Poster</a:t>
            </a:r>
            <a:endParaRPr lang="en-US" sz="2400" b="1" dirty="0"/>
          </a:p>
          <a:p>
            <a:r>
              <a:rPr lang="en-US" sz="2400" dirty="0">
                <a:hlinkClick r:id="rId4"/>
              </a:rPr>
              <a:t>https://azure.microsoft.com/en-us/documentation/infographics/cloud-design-patterns/</a:t>
            </a:r>
            <a:endParaRPr lang="en-US" sz="2400" dirty="0"/>
          </a:p>
        </p:txBody>
      </p:sp>
      <p:sp>
        <p:nvSpPr>
          <p:cNvPr id="5" name="Rectangle 4"/>
          <p:cNvSpPr/>
          <p:nvPr/>
        </p:nvSpPr>
        <p:spPr>
          <a:xfrm>
            <a:off x="327429" y="5153446"/>
            <a:ext cx="11850622" cy="1569660"/>
          </a:xfrm>
          <a:prstGeom prst="rect">
            <a:avLst/>
          </a:prstGeom>
        </p:spPr>
        <p:txBody>
          <a:bodyPr wrap="square">
            <a:spAutoFit/>
          </a:bodyPr>
          <a:lstStyle/>
          <a:p>
            <a:r>
              <a:rPr lang="en-GB" sz="2400" b="1" dirty="0"/>
              <a:t>This session - Demos and Presentation Repository</a:t>
            </a:r>
            <a:endParaRPr lang="en-US" sz="2400" b="1" dirty="0"/>
          </a:p>
          <a:p>
            <a:pPr lvl="0" defTabSz="914400" eaLnBrk="0" fontAlgn="base" hangingPunct="0">
              <a:spcBef>
                <a:spcPct val="0"/>
              </a:spcBef>
              <a:spcAft>
                <a:spcPct val="0"/>
              </a:spcAft>
            </a:pPr>
            <a:r>
              <a:rPr lang="en-GB" altLang="en-US" sz="2400" dirty="0">
                <a:latin typeface="Segoe UI" panose="020B0502040204020203" pitchFamily="34" charset="0"/>
                <a:cs typeface="Segoe UI" panose="020B0502040204020203" pitchFamily="34" charset="0"/>
                <a:hlinkClick r:id="rId5"/>
              </a:rPr>
              <a:t>https://github.com/dxuk/AzureWorkshops/blob/master/BestPractices-1stSept2016/Best%20Practices%20-%20Scalability%2C%20Availability%2C%20Performance%20and%20Resilience.pptx</a:t>
            </a:r>
            <a:endParaRPr lang="en-GB" alt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03467827"/>
      </p:ext>
    </p:extLst>
  </p:cSld>
  <p:clrMapOvr>
    <a:overrideClrMapping bg1="dk1" tx1="lt1" bg2="dk2" tx2="lt2" accent1="accent1" accent2="accent2" accent3="accent3" accent4="accent4" accent5="accent5" accent6="accent6" hlink="hlink" folHlink="folHlink"/>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US" sz="3200" dirty="0">
                <a:gradFill>
                  <a:gsLst>
                    <a:gs pos="0">
                      <a:srgbClr val="FFFFFF"/>
                    </a:gs>
                    <a:gs pos="100000">
                      <a:srgbClr val="FFFFFF"/>
                    </a:gs>
                  </a:gsLst>
                  <a:lin ang="5400000" scaled="0"/>
                </a:gradFill>
                <a:latin typeface="+mj-lt"/>
              </a:rPr>
              <a:t>Please put any questions up on the site for our Group Discussion Track after lunch ! </a:t>
            </a:r>
          </a:p>
        </p:txBody>
      </p:sp>
      <p:sp>
        <p:nvSpPr>
          <p:cNvPr id="6" name="Oval 5"/>
          <p:cNvSpPr/>
          <p:nvPr/>
        </p:nvSpPr>
        <p:spPr bwMode="auto">
          <a:xfrm>
            <a:off x="274638" y="3824592"/>
            <a:ext cx="2076450" cy="2076450"/>
          </a:xfrm>
          <a:prstGeom prst="ellipse">
            <a:avLst/>
          </a:prstGeom>
          <a:solidFill>
            <a:schemeClr val="tx1"/>
          </a:solid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B050"/>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Lunch</a:t>
            </a:r>
          </a:p>
        </p:txBody>
      </p:sp>
    </p:spTree>
    <p:extLst>
      <p:ext uri="{BB962C8B-B14F-4D97-AF65-F5344CB8AC3E}">
        <p14:creationId xmlns:p14="http://schemas.microsoft.com/office/powerpoint/2010/main" val="3742884046"/>
      </p:ext>
    </p:extLst>
  </p:cSld>
  <p:clrMapOvr>
    <a:overrideClrMapping bg1="dk1" tx1="lt1" bg2="dk2" tx2="lt2" accent1="accent1" accent2="accent2" accent3="accent3" accent4="accent4" accent5="accent5" accent6="accent6" hlink="hlink" folHlink="folHlink"/>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 name="Rectangle 4"/>
          <p:cNvSpPr/>
          <p:nvPr/>
        </p:nvSpPr>
        <p:spPr bwMode="auto">
          <a:xfrm>
            <a:off x="0" y="4096685"/>
            <a:ext cx="12436475" cy="155446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defTabSz="932472" fontAlgn="base">
              <a:spcBef>
                <a:spcPct val="0"/>
              </a:spcBef>
              <a:spcAft>
                <a:spcPct val="0"/>
              </a:spcAft>
            </a:pPr>
            <a:r>
              <a:rPr lang="en-GB" sz="3200" dirty="0">
                <a:gradFill>
                  <a:gsLst>
                    <a:gs pos="0">
                      <a:srgbClr val="FFFFFF"/>
                    </a:gs>
                    <a:gs pos="100000">
                      <a:srgbClr val="FFFFFF"/>
                    </a:gs>
                  </a:gsLst>
                  <a:lin ang="5400000" scaled="0"/>
                </a:gradFill>
                <a:latin typeface="+mj-lt"/>
              </a:rPr>
              <a:t>Interactive Discussion </a:t>
            </a:r>
            <a:endParaRPr lang="en-US" sz="3200" dirty="0">
              <a:gradFill>
                <a:gsLst>
                  <a:gs pos="0">
                    <a:srgbClr val="FFFFFF"/>
                  </a:gs>
                  <a:gs pos="100000">
                    <a:srgbClr val="FFFFFF"/>
                  </a:gs>
                </a:gsLst>
                <a:lin ang="5400000" scaled="0"/>
              </a:gradFill>
              <a:latin typeface="+mj-lt"/>
            </a:endParaRPr>
          </a:p>
        </p:txBody>
      </p:sp>
      <p:sp>
        <p:nvSpPr>
          <p:cNvPr id="6" name="Oval 5"/>
          <p:cNvSpPr/>
          <p:nvPr/>
        </p:nvSpPr>
        <p:spPr bwMode="auto">
          <a:xfrm>
            <a:off x="274638" y="3824592"/>
            <a:ext cx="2076450" cy="2076450"/>
          </a:xfrm>
          <a:prstGeom prst="ellipse">
            <a:avLst/>
          </a:prstGeom>
          <a:solidFill>
            <a:schemeClr val="tx1"/>
          </a:solidFill>
          <a:ln w="7620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Freeform 5"/>
          <p:cNvSpPr>
            <a:spLocks noEditPoints="1"/>
          </p:cNvSpPr>
          <p:nvPr/>
        </p:nvSpPr>
        <p:spPr bwMode="auto">
          <a:xfrm>
            <a:off x="908051" y="4204005"/>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00B050"/>
          </a:solidFill>
          <a:ln>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13" name="Title 3"/>
          <p:cNvSpPr txBox="1">
            <a:spLocks/>
          </p:cNvSpPr>
          <p:nvPr/>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1500" dirty="0"/>
              <a:t>Chalk ‘n’ Talk</a:t>
            </a:r>
          </a:p>
        </p:txBody>
      </p:sp>
    </p:spTree>
    <p:extLst>
      <p:ext uri="{BB962C8B-B14F-4D97-AF65-F5344CB8AC3E}">
        <p14:creationId xmlns:p14="http://schemas.microsoft.com/office/powerpoint/2010/main" val="1403120038"/>
      </p:ext>
    </p:extLst>
  </p:cSld>
  <p:clrMapOvr>
    <a:overrideClrMapping bg1="dk1" tx1="lt1" bg2="dk2" tx2="lt2" accent1="accent1" accent2="accent2" accent3="accent3" accent4="accent4" accent5="accent5" accent6="accent6" hlink="hlink" folHlink="folHlink"/>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8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2273126"/>
            <a:ext cx="11414305" cy="3511719"/>
          </a:xfrm>
        </p:spPr>
        <p:txBody>
          <a:bodyPr/>
          <a:lstStyle/>
          <a:p>
            <a:r>
              <a:rPr lang="en-GB" dirty="0"/>
              <a:t>How do ISV’s build cloud solutions on the Azure platform for a predictable and commercially reasonable cost?</a:t>
            </a:r>
          </a:p>
          <a:p>
            <a:endParaRPr lang="en-GB" dirty="0"/>
          </a:p>
          <a:p>
            <a:r>
              <a:rPr lang="en-GB" dirty="0"/>
              <a:t>Or: How much will it cost ? </a:t>
            </a:r>
          </a:p>
          <a:p>
            <a:r>
              <a:rPr lang="en-GB" dirty="0"/>
              <a:t>And: How much will we make (in margin)?</a:t>
            </a:r>
          </a:p>
          <a:p>
            <a:r>
              <a:rPr lang="en-GB" dirty="0"/>
              <a:t>And: How much will we need to build / invest? </a:t>
            </a:r>
          </a:p>
          <a:p>
            <a:endParaRPr lang="en-GB" dirty="0"/>
          </a:p>
        </p:txBody>
      </p:sp>
      <p:sp>
        <p:nvSpPr>
          <p:cNvPr id="3" name="Title 2"/>
          <p:cNvSpPr>
            <a:spLocks noGrp="1"/>
          </p:cNvSpPr>
          <p:nvPr>
            <p:ph type="title"/>
          </p:nvPr>
        </p:nvSpPr>
        <p:spPr>
          <a:xfrm>
            <a:off x="276540" y="976982"/>
            <a:ext cx="8229535" cy="876041"/>
          </a:xfrm>
        </p:spPr>
        <p:txBody>
          <a:bodyPr/>
          <a:lstStyle/>
          <a:p>
            <a:r>
              <a:rPr lang="en-GB" dirty="0">
                <a:solidFill>
                  <a:srgbClr val="002050"/>
                </a:solidFill>
              </a:rPr>
              <a:t>The Other Questions </a:t>
            </a:r>
          </a:p>
        </p:txBody>
      </p:sp>
    </p:spTree>
    <p:extLst>
      <p:ext uri="{BB962C8B-B14F-4D97-AF65-F5344CB8AC3E}">
        <p14:creationId xmlns:p14="http://schemas.microsoft.com/office/powerpoint/2010/main" val="2815216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1120998"/>
            <a:ext cx="7056784" cy="4700091"/>
          </a:xfrm>
          <a:solidFill>
            <a:srgbClr val="002050">
              <a:alpha val="75000"/>
            </a:srgbClr>
          </a:solidFill>
        </p:spPr>
        <p:txBody>
          <a:bodyPr vert="horz" wrap="square" lIns="146304" tIns="91440" rIns="146304" bIns="91440" rtlCol="0" anchor="t" anchorCtr="0">
            <a:noAutofit/>
          </a:bodyPr>
          <a:lstStyle/>
          <a:p>
            <a:r>
              <a:rPr lang="en-GB" dirty="0">
                <a:solidFill>
                  <a:schemeClr val="accent4">
                    <a:lumMod val="20000"/>
                    <a:lumOff val="80000"/>
                  </a:schemeClr>
                </a:solidFill>
              </a:rPr>
              <a:t>Architecture and Services</a:t>
            </a:r>
            <a:br>
              <a:rPr lang="en-GB" sz="4800" dirty="0">
                <a:solidFill>
                  <a:srgbClr val="002050"/>
                </a:solidFill>
              </a:rPr>
            </a:br>
            <a:br>
              <a:rPr lang="en-GB" sz="4800" dirty="0">
                <a:solidFill>
                  <a:srgbClr val="002050"/>
                </a:solidFill>
              </a:rPr>
            </a:br>
            <a:r>
              <a:rPr lang="en-US" sz="4800" dirty="0"/>
              <a:t>What types of application will run in Azure?</a:t>
            </a:r>
            <a:endParaRPr lang="en-US" sz="3200" dirty="0">
              <a:solidFill>
                <a:schemeClr val="tx1"/>
              </a:solidFill>
            </a:endParaRPr>
          </a:p>
        </p:txBody>
      </p:sp>
    </p:spTree>
    <p:extLst>
      <p:ext uri="{BB962C8B-B14F-4D97-AF65-F5344CB8AC3E}">
        <p14:creationId xmlns:p14="http://schemas.microsoft.com/office/powerpoint/2010/main" val="760349818"/>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2.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3.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0.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6.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7.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8.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9.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0.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6.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7.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8.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9.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0.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6.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7.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8.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6.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7.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8.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9.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Brand_template_16-9_Business_DARK_PURPLE_2016_4</Template>
  <TotalTime>1316</TotalTime>
  <Words>10050</Words>
  <Application>Microsoft Office PowerPoint</Application>
  <PresentationFormat>Custom</PresentationFormat>
  <Paragraphs>1168</Paragraphs>
  <Slides>75</Slides>
  <Notes>72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75</vt:i4>
      </vt:variant>
    </vt:vector>
  </HeadingPairs>
  <TitlesOfParts>
    <vt:vector size="86" baseType="lpstr">
      <vt:lpstr>Arial</vt:lpstr>
      <vt:lpstr>Arial Unicode MS</vt:lpstr>
      <vt:lpstr>Calibri</vt:lpstr>
      <vt:lpstr>Consolas</vt:lpstr>
      <vt:lpstr>Segoe UI</vt:lpstr>
      <vt:lpstr>Segoe UI Light</vt:lpstr>
      <vt:lpstr>Segoe UI Semibold</vt:lpstr>
      <vt:lpstr>Wingdings</vt:lpstr>
      <vt:lpstr>WHITE TEMPLATE</vt:lpstr>
      <vt:lpstr>COLOR TEMPLATE</vt:lpstr>
      <vt:lpstr>1_WHITE TEMPLATE</vt:lpstr>
      <vt:lpstr>How to manage costs and size services in Microsoft Azure, what to do and what to avoid? </vt:lpstr>
      <vt:lpstr>Introduction and Housekeeping  Welcome to Microsoft UK,  2 Kingdom Street</vt:lpstr>
      <vt:lpstr>Housekeeping</vt:lpstr>
      <vt:lpstr>Today’s Agenda</vt:lpstr>
      <vt:lpstr>PowerPoint Presentation</vt:lpstr>
      <vt:lpstr>Today’s Brief.</vt:lpstr>
      <vt:lpstr>The ‘Brief’ answers</vt:lpstr>
      <vt:lpstr>The Other Questions </vt:lpstr>
      <vt:lpstr>Architecture and Services  What types of application will run in Azure?</vt:lpstr>
      <vt:lpstr>Software: Architectural Types</vt:lpstr>
      <vt:lpstr>Software: Architectural Types</vt:lpstr>
      <vt:lpstr>Tenancy Models</vt:lpstr>
      <vt:lpstr>Cost Design, Architecting and Deploying for Efficiency  Predictability of cost and scaling appropriately</vt:lpstr>
      <vt:lpstr>Patterns and practices  What types of things can we do to balance cost and performance?</vt:lpstr>
      <vt:lpstr>Content Delivery Networks (And/or the “Static content hosting pattern”)  Why waste CPU and Memory rendering something that could be served by someone else’s resources?   Caching Storage is usually significantly cheaper than compute used to generate a resource each time.  Azure offers integrated use of TWO CDN providers (both Akamai and Verizon CDN services) through Azure CDN.  Either generate the content in advance and store it for retrieval (for example in Azure Blob Storage) or use a CDN to cache that data in an Edge network endpoint.  These services are not just of use for web apps, they can help with metadata distribution over high latency far-flung WANs as well (Suppose you have users that access a central, slowly changing file resource in Australia).</vt:lpstr>
      <vt:lpstr>Demo: Azure CDN</vt:lpstr>
      <vt:lpstr>“Compute Resource Consolidation”</vt:lpstr>
      <vt:lpstr>“Queue Based Load Leveling”</vt:lpstr>
      <vt:lpstr>“Competing Consumers”</vt:lpstr>
      <vt:lpstr>“Scale out, not up”: Scale Units and Stamps</vt:lpstr>
      <vt:lpstr>Scale Units and Deployment Stamps</vt:lpstr>
      <vt:lpstr>Scale Units and Deployment Stamps</vt:lpstr>
      <vt:lpstr>Scale Units and Deployment Stamps</vt:lpstr>
      <vt:lpstr>Scale Units and Deployment Stamps</vt:lpstr>
      <vt:lpstr>Scale Units and Deployment Stamps</vt:lpstr>
      <vt:lpstr>Using the pricing calculator </vt:lpstr>
      <vt:lpstr>Impact of autoscaling my stamps</vt:lpstr>
      <vt:lpstr>Let’s just reflect on that for a moment, from £18,465/month to £454 / month !!!</vt:lpstr>
      <vt:lpstr>Data Tier Scaling  What about the data tier, isn’t that the hardest tier to scale? </vt:lpstr>
      <vt:lpstr>Use an appropriate type of Store </vt:lpstr>
      <vt:lpstr>Use an appropriate type of Storage</vt:lpstr>
      <vt:lpstr>Extreme Scaling: “Sharding” Pattern</vt:lpstr>
      <vt:lpstr>Scaling out the data tier: Guidance</vt:lpstr>
      <vt:lpstr>Scale Units and profiling  What is the smallest unit of scale I can deploy ?</vt:lpstr>
      <vt:lpstr>VM Scale Sets, Azure App Service, Azure Functions and decreasing scaling latency</vt:lpstr>
      <vt:lpstr>Autoscaling – Stop wasting resources !</vt:lpstr>
      <vt:lpstr>Autoscaling – Stop wasting resources !</vt:lpstr>
      <vt:lpstr>Classic On Premise Workload – over provisioned</vt:lpstr>
      <vt:lpstr>IaaS - Right-sizing Infrastructure Capacity</vt:lpstr>
      <vt:lpstr>Shrinking the Stamp Size – Azure IaaS with VM Scale Sets</vt:lpstr>
      <vt:lpstr>App Service (PaaS), Faster Auto Scaling</vt:lpstr>
      <vt:lpstr>Azure Functions – Charged by Consumption (Serverless)</vt:lpstr>
      <vt:lpstr>Costing Model Comparison </vt:lpstr>
      <vt:lpstr>But we know that service consumption isn’t really linear</vt:lpstr>
      <vt:lpstr>Demo: Azure App Service Auto Scaling</vt:lpstr>
      <vt:lpstr>Do: Load test your application before deployment</vt:lpstr>
      <vt:lpstr>Demo: Cloud Load Test</vt:lpstr>
      <vt:lpstr>Telemetry Beer, the cause of and solution to some all of ISV’s life’s problems.</vt:lpstr>
      <vt:lpstr>Telemetry and Tracking Services</vt:lpstr>
      <vt:lpstr>Mind the gap  Migrating to the cloud, or  transitioning to SaaS charging models?</vt:lpstr>
      <vt:lpstr>Cost Gap  A gap between how you charge for your service and how you are charged for consumption of cloud resources.  </vt:lpstr>
      <vt:lpstr>Looking forward .. Utopia …  We SaaSify the app   We deploy it to PaaS / Serverless   We change the billing model  We are now ISV Leaders in SaaS            But….</vt:lpstr>
      <vt:lpstr>What normally happens …   Where ISVs do not have a cloud or SaaS ready product, they deploy what they have and try to make it fit.  Reduce customer time to return by x months. Extend ISV time to profit by x months.  Add new risk of customer termination  Add new risk of over-consumption (risk of under-pricing against fixed IaaS resource costs) – results in excessive cost or under-performance.  Add new risk of under-consumption of resource (IaaS over-provisioning) </vt:lpstr>
      <vt:lpstr>Transitioning to SaaS - challenges  Reduce customer time to return by x months. Extend ISV time to profit by x months.  Add new risk of customer termination  Add new risk of over-consumption (risk of under-pricing against fixed IaaS resource costs) – results in excessive cost or under-performance.  Add new risk of under-consumption of resource (IaaS over-provisioning) </vt:lpstr>
      <vt:lpstr>(TCODU / TAPL) = CPT</vt:lpstr>
      <vt:lpstr>((TCODU / TAPL)) * (1 + (Margin uplift(%) needed)  = Sale Price per Transaction </vt:lpstr>
      <vt:lpstr>Now your pricing can be calculated via selling transactions in a serverless pricing model (with a direct link from your delivered customer value to the paid price).   Or by selling a fixed capacity by selling multiples of Deployment Units to support x users.</vt:lpstr>
      <vt:lpstr>Now use autoscaling and / or Serverless to keep that TAPL value constant</vt:lpstr>
      <vt:lpstr>Serverless   What about these Azure Functions?   </vt:lpstr>
      <vt:lpstr>Serverless = You are not being charged for the runtime  cost of a server directly. #1</vt:lpstr>
      <vt:lpstr>Serverless = You are not being charged for the runtime  cost of a server directly. #2</vt:lpstr>
      <vt:lpstr>Some Services in Azure that can run on solely Consumption based pricing </vt:lpstr>
      <vt:lpstr>Serverless: What’s the benefit for me?</vt:lpstr>
      <vt:lpstr>Demo: Azure Functions</vt:lpstr>
      <vt:lpstr>My Function code C#</vt:lpstr>
      <vt:lpstr>My Function code - PowerShell</vt:lpstr>
      <vt:lpstr>Do: Consider licences of additional software</vt:lpstr>
      <vt:lpstr>“What about the stuff to avoid, i.e. what not to do.”</vt:lpstr>
      <vt:lpstr>What to avoid in Cost Management</vt:lpstr>
      <vt:lpstr>What to avoid in Efficiency</vt:lpstr>
      <vt:lpstr>Evaluation Forms </vt:lpstr>
      <vt:lpstr>Links and Downloads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dc:title>
  <dc:subject>&lt;Speech title here&gt;</dc:subject>
  <dc:creator>William Eastbury</dc:creator>
  <cp:keywords/>
  <dc:description>Template: Maryfj_x000d_
Formatting: _x000d_
Audience Type:</dc:description>
  <cp:lastModifiedBy>William Eastbury</cp:lastModifiedBy>
  <cp:revision>113</cp:revision>
  <dcterms:created xsi:type="dcterms:W3CDTF">2016-04-13T14:53:56Z</dcterms:created>
  <dcterms:modified xsi:type="dcterms:W3CDTF">2017-01-30T20:45:36Z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